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43"/>
  </p:notesMasterIdLst>
  <p:sldIdLst>
    <p:sldId id="259" r:id="rId3"/>
    <p:sldId id="258" r:id="rId4"/>
    <p:sldId id="304" r:id="rId5"/>
    <p:sldId id="303" r:id="rId6"/>
    <p:sldId id="302" r:id="rId7"/>
    <p:sldId id="310" r:id="rId8"/>
    <p:sldId id="305" r:id="rId9"/>
    <p:sldId id="306" r:id="rId10"/>
    <p:sldId id="307" r:id="rId11"/>
    <p:sldId id="308" r:id="rId12"/>
    <p:sldId id="309" r:id="rId13"/>
    <p:sldId id="261" r:id="rId14"/>
    <p:sldId id="334" r:id="rId15"/>
    <p:sldId id="335" r:id="rId16"/>
    <p:sldId id="333" r:id="rId17"/>
    <p:sldId id="311" r:id="rId18"/>
    <p:sldId id="313" r:id="rId19"/>
    <p:sldId id="312" r:id="rId20"/>
    <p:sldId id="314" r:id="rId21"/>
    <p:sldId id="315" r:id="rId22"/>
    <p:sldId id="316" r:id="rId23"/>
    <p:sldId id="317" r:id="rId24"/>
    <p:sldId id="270" r:id="rId25"/>
    <p:sldId id="318" r:id="rId26"/>
    <p:sldId id="330" r:id="rId27"/>
    <p:sldId id="336" r:id="rId28"/>
    <p:sldId id="323" r:id="rId29"/>
    <p:sldId id="319" r:id="rId30"/>
    <p:sldId id="320" r:id="rId31"/>
    <p:sldId id="321" r:id="rId32"/>
    <p:sldId id="322" r:id="rId33"/>
    <p:sldId id="326" r:id="rId34"/>
    <p:sldId id="262" r:id="rId35"/>
    <p:sldId id="327" r:id="rId36"/>
    <p:sldId id="328" r:id="rId37"/>
    <p:sldId id="331" r:id="rId38"/>
    <p:sldId id="332" r:id="rId39"/>
    <p:sldId id="329" r:id="rId40"/>
    <p:sldId id="281" r:id="rId41"/>
    <p:sldId id="284" r:id="rId42"/>
  </p:sldIdLst>
  <p:sldSz cx="9144000" cy="5143500" type="screen16x9"/>
  <p:notesSz cx="6858000" cy="9144000"/>
  <p:embeddedFontLst>
    <p:embeddedFont>
      <p:font typeface="Aharoni" panose="02010803020104030203" pitchFamily="2" charset="-79"/>
      <p:bold r:id="rId44"/>
    </p:embeddedFont>
    <p:embeddedFont>
      <p:font typeface="Anaheim" panose="02000503000000000000" pitchFamily="2" charset="77"/>
      <p:regular r:id="rId45"/>
    </p:embeddedFont>
    <p:embeddedFont>
      <p:font typeface="CourierNewPSMT" panose="02070309020205020404" pitchFamily="49" charset="0"/>
      <p:regular r:id="rId46"/>
      <p:bold r:id="rId47"/>
      <p:italic r:id="rId48"/>
      <p:boldItalic r:id="rId49"/>
    </p:embeddedFont>
    <p:embeddedFont>
      <p:font typeface="Euphemia" panose="020B0503040102020104" pitchFamily="34" charset="0"/>
      <p:regular r:id="rId50"/>
    </p:embeddedFont>
    <p:embeddedFont>
      <p:font typeface="Nunito Light" panose="020F0302020204030204" pitchFamily="34" charset="0"/>
      <p:regular r:id="rId51"/>
      <p:italic r:id="rId52"/>
    </p:embeddedFont>
    <p:embeddedFont>
      <p:font typeface="Overpass Mono" panose="020B0009030203020204" pitchFamily="49" charset="77"/>
      <p:regular r:id="rId53"/>
      <p:bold r:id="rId54"/>
    </p:embeddedFont>
    <p:embeddedFont>
      <p:font typeface="Proxima Nova" panose="02000506030000020004" pitchFamily="2" charset="0"/>
      <p:regular r:id="rId55"/>
      <p:bold r:id="rId56"/>
      <p:italic r:id="rId57"/>
      <p:boldItalic r:id="rId58"/>
    </p:embeddedFont>
    <p:embeddedFont>
      <p:font typeface="Proxima Nova Semibold" panose="02000506030000020004" pitchFamily="2" charset="0"/>
      <p:regular r:id="rId59"/>
      <p:bold r:id="rId60"/>
      <p:italic r:id="rId61"/>
      <p:boldItalic r:id="rId62"/>
    </p:embeddedFont>
    <p:embeddedFont>
      <p:font typeface="Raleway SemiBold" panose="020F0502020204030204" pitchFamily="34" charset="0"/>
      <p:regular r:id="rId63"/>
      <p:bold r:id="rId64"/>
      <p:italic r:id="rId65"/>
      <p:boldItalic r:id="rId66"/>
    </p:embeddedFont>
    <p:embeddedFont>
      <p:font typeface="Roboto" panose="02000000000000000000" pitchFamily="2" charset="0"/>
      <p:regular r:id="rId67"/>
      <p:bold r:id="rId68"/>
      <p:italic r:id="rId69"/>
      <p:boldItalic r:id="rId70"/>
    </p:embeddedFont>
    <p:embeddedFont>
      <p:font typeface="Roboto Condensed Light" panose="020F0302020204030204" pitchFamily="34" charset="0"/>
      <p:regular r:id="rId71"/>
      <p: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80CA86F-41C8-4E3F-80ED-765C49808CBB}">
  <a:tblStyle styleId="{C80CA86F-41C8-4E3F-80ED-765C49808C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7E7904-4362-4086-AC61-F5C711425DD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58"/>
    <p:restoredTop sz="94653"/>
  </p:normalViewPr>
  <p:slideViewPr>
    <p:cSldViewPr snapToGrid="0">
      <p:cViewPr varScale="1">
        <p:scale>
          <a:sx n="175" d="100"/>
          <a:sy n="175" d="100"/>
        </p:scale>
        <p:origin x="16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4.fntdata"/><Relationship Id="rId63" Type="http://schemas.openxmlformats.org/officeDocument/2006/relationships/font" Target="fonts/font20.fntdata"/><Relationship Id="rId68" Type="http://schemas.openxmlformats.org/officeDocument/2006/relationships/font" Target="fonts/font2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66" Type="http://schemas.openxmlformats.org/officeDocument/2006/relationships/font" Target="fonts/font23.fntdata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font" Target="fonts/font18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64" Type="http://schemas.openxmlformats.org/officeDocument/2006/relationships/font" Target="fonts/font21.fntdata"/><Relationship Id="rId69" Type="http://schemas.openxmlformats.org/officeDocument/2006/relationships/font" Target="fonts/font26.fntdata"/><Relationship Id="rId8" Type="http://schemas.openxmlformats.org/officeDocument/2006/relationships/slide" Target="slides/slide6.xml"/><Relationship Id="rId51" Type="http://schemas.openxmlformats.org/officeDocument/2006/relationships/font" Target="fonts/font8.fntdata"/><Relationship Id="rId72" Type="http://schemas.openxmlformats.org/officeDocument/2006/relationships/font" Target="fonts/font2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67" Type="http://schemas.openxmlformats.org/officeDocument/2006/relationships/font" Target="fonts/font2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1.fntdata"/><Relationship Id="rId62" Type="http://schemas.openxmlformats.org/officeDocument/2006/relationships/font" Target="fonts/font19.fntdata"/><Relationship Id="rId70" Type="http://schemas.openxmlformats.org/officeDocument/2006/relationships/font" Target="fonts/font27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font" Target="fonts/font17.fntdata"/><Relationship Id="rId65" Type="http://schemas.openxmlformats.org/officeDocument/2006/relationships/font" Target="fonts/font22.fntdata"/><Relationship Id="rId7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font" Target="fonts/font2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58909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5239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2dda0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2dda0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64872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8b3994a781_0_1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8b3994a781_0_1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73197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8b3994a781_0_1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8b3994a781_0_1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6119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8b3994a781_0_1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8b3994a781_0_1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32820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9430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8b3994a781_0_1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8b3994a781_0_1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40925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8d4cbd36da_4_31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8d4cbd36da_4_31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8d4cbd36da_4_15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8d4cbd36da_4_15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872573b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872573b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b3994a781_0_25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b3994a781_0_25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736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5881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909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82584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4646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13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0" y="4357775"/>
            <a:ext cx="6633906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355575" y="4357775"/>
            <a:ext cx="788431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1923700" y="0"/>
            <a:ext cx="7220221" cy="2724140"/>
          </a:xfrm>
          <a:custGeom>
            <a:avLst/>
            <a:gdLst/>
            <a:ahLst/>
            <a:cxnLst/>
            <a:rect l="l" t="t" r="r" b="b"/>
            <a:pathLst>
              <a:path w="52686" h="24170" extrusionOk="0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subTitle" idx="1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/>
          <p:nvPr/>
        </p:nvSpPr>
        <p:spPr>
          <a:xfrm>
            <a:off x="2510100" y="3306950"/>
            <a:ext cx="4123800" cy="9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8" name="Google Shape;58;p3"/>
          <p:cNvSpPr/>
          <p:nvPr/>
        </p:nvSpPr>
        <p:spPr>
          <a:xfrm>
            <a:off x="7377200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3570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6810278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6896029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8105579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6739789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18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1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>
            <a:off x="1299972" y="1500450"/>
            <a:ext cx="490621" cy="356872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avLst/>
            <a:gdLst/>
            <a:ahLst/>
            <a:cxnLst/>
            <a:rect l="l" t="t" r="r" b="b"/>
            <a:pathLst>
              <a:path w="9205" h="2775" extrusionOk="0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avLst/>
            <a:gdLst/>
            <a:ahLst/>
            <a:cxnLst/>
            <a:rect l="l" t="t" r="r" b="b"/>
            <a:pathLst>
              <a:path w="6740" h="2763" extrusionOk="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title" idx="2" hasCustomPrompt="1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subTitle" idx="1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8"/>
          <p:cNvSpPr/>
          <p:nvPr/>
        </p:nvSpPr>
        <p:spPr>
          <a:xfrm>
            <a:off x="0" y="2689849"/>
            <a:ext cx="2770896" cy="1033530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/>
          <p:cNvSpPr/>
          <p:nvPr/>
        </p:nvSpPr>
        <p:spPr>
          <a:xfrm>
            <a:off x="0" y="0"/>
            <a:ext cx="1278158" cy="442823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subTitle" idx="1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avLst/>
            <a:gdLst/>
            <a:ahLst/>
            <a:cxnLst/>
            <a:rect l="l" t="t" r="r" b="b"/>
            <a:pathLst>
              <a:path w="19503" h="5847" extrusionOk="0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avLst/>
            <a:gdLst/>
            <a:ahLst/>
            <a:cxnLst/>
            <a:rect l="l" t="t" r="r" b="b"/>
            <a:pathLst>
              <a:path w="30184" h="5847" extrusionOk="0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ctrTitle" idx="4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0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>
            <a:spLocks noGrp="1"/>
          </p:cNvSpPr>
          <p:nvPr>
            <p:ph type="subTitle" idx="1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6440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Title + text 3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body" idx="1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0" y="2156637"/>
            <a:ext cx="2107897" cy="128764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107970" y="2156637"/>
            <a:ext cx="1115538" cy="12876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430892" y="2369856"/>
            <a:ext cx="1645026" cy="12876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597826" y="2369856"/>
            <a:ext cx="478141" cy="12876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2665754" y="2369856"/>
            <a:ext cx="557777" cy="12876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0" y="3222713"/>
            <a:ext cx="1472750" cy="128392"/>
          </a:xfrm>
          <a:custGeom>
            <a:avLst/>
            <a:gdLst/>
            <a:ahLst/>
            <a:cxnLst/>
            <a:rect l="l" t="t" r="r" b="b"/>
            <a:pathLst>
              <a:path w="94909" h="8274" extrusionOk="0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202118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2406772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61089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856436" y="2796292"/>
            <a:ext cx="128376" cy="128749"/>
          </a:xfrm>
          <a:custGeom>
            <a:avLst/>
            <a:gdLst/>
            <a:ahLst/>
            <a:cxnLst/>
            <a:rect l="l" t="t" r="r" b="b"/>
            <a:pathLst>
              <a:path w="8273" h="8297" extrusionOk="0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641505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3094800" y="2583074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191634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339573" y="3009138"/>
            <a:ext cx="1644653" cy="128749"/>
          </a:xfrm>
          <a:custGeom>
            <a:avLst/>
            <a:gdLst/>
            <a:ahLst/>
            <a:cxnLst/>
            <a:rect l="l" t="t" r="r" b="b"/>
            <a:pathLst>
              <a:path w="105987" h="8297" extrusionOk="0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1339573" y="3009138"/>
            <a:ext cx="478156" cy="128749"/>
          </a:xfrm>
          <a:custGeom>
            <a:avLst/>
            <a:gdLst/>
            <a:ahLst/>
            <a:cxnLst/>
            <a:rect l="l" t="t" r="r" b="b"/>
            <a:pathLst>
              <a:path w="30814" h="8297" extrusionOk="0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0" y="3009510"/>
            <a:ext cx="749775" cy="128376"/>
          </a:xfrm>
          <a:custGeom>
            <a:avLst/>
            <a:gdLst/>
            <a:ahLst/>
            <a:cxnLst/>
            <a:rect l="l" t="t" r="r" b="b"/>
            <a:pathLst>
              <a:path w="48318" h="8273" extrusionOk="0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084687" y="3009138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879662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533979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338622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142891" y="3435558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3094800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1676332" y="2583074"/>
            <a:ext cx="1314984" cy="12876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2267232" y="2796292"/>
            <a:ext cx="956281" cy="128749"/>
          </a:xfrm>
          <a:custGeom>
            <a:avLst/>
            <a:gdLst/>
            <a:ahLst/>
            <a:cxnLst/>
            <a:rect l="l" t="t" r="r" b="b"/>
            <a:pathLst>
              <a:path w="61626" h="8297" extrusionOk="0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641505" y="2796292"/>
            <a:ext cx="896384" cy="128749"/>
          </a:xfrm>
          <a:custGeom>
            <a:avLst/>
            <a:gdLst/>
            <a:ahLst/>
            <a:cxnLst/>
            <a:rect l="l" t="t" r="r" b="b"/>
            <a:pathLst>
              <a:path w="57766" h="8297" extrusionOk="0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0" y="2796292"/>
            <a:ext cx="449495" cy="128749"/>
          </a:xfrm>
          <a:custGeom>
            <a:avLst/>
            <a:gdLst/>
            <a:ahLst/>
            <a:cxnLst/>
            <a:rect l="l" t="t" r="r" b="b"/>
            <a:pathLst>
              <a:path w="28967" h="8297" extrusionOk="0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1676332" y="3222340"/>
            <a:ext cx="1547157" cy="128764"/>
          </a:xfrm>
          <a:custGeom>
            <a:avLst/>
            <a:gdLst/>
            <a:ahLst/>
            <a:cxnLst/>
            <a:rect l="l" t="t" r="r" b="b"/>
            <a:pathLst>
              <a:path w="99704" h="8298" extrusionOk="0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2522506" y="3435558"/>
            <a:ext cx="701019" cy="128764"/>
          </a:xfrm>
          <a:custGeom>
            <a:avLst/>
            <a:gdLst/>
            <a:ahLst/>
            <a:cxnLst/>
            <a:rect l="l" t="t" r="r" b="b"/>
            <a:pathLst>
              <a:path w="45176" h="8298" extrusionOk="0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0" y="2583074"/>
            <a:ext cx="1277773" cy="128764"/>
          </a:xfrm>
          <a:custGeom>
            <a:avLst/>
            <a:gdLst/>
            <a:ahLst/>
            <a:cxnLst/>
            <a:rect l="l" t="t" r="r" b="b"/>
            <a:pathLst>
              <a:path w="82344" h="8298" extrusionOk="0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812313" y="3435558"/>
            <a:ext cx="1562783" cy="128764"/>
          </a:xfrm>
          <a:custGeom>
            <a:avLst/>
            <a:gdLst/>
            <a:ahLst/>
            <a:cxnLst/>
            <a:rect l="l" t="t" r="r" b="b"/>
            <a:pathLst>
              <a:path w="100711" h="8298" extrusionOk="0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3223538" y="1474200"/>
            <a:ext cx="1086520" cy="2772465"/>
          </a:xfrm>
          <a:custGeom>
            <a:avLst/>
            <a:gdLst/>
            <a:ahLst/>
            <a:cxnLst/>
            <a:rect l="l" t="t" r="r" b="b"/>
            <a:pathLst>
              <a:path w="70019" h="178667" extrusionOk="0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9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830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6" r:id="rId4"/>
    <p:sldLayoutId id="2147483659" r:id="rId5"/>
    <p:sldLayoutId id="2147483661" r:id="rId6"/>
    <p:sldLayoutId id="2147483667" r:id="rId7"/>
    <p:sldLayoutId id="2147483674" r:id="rId8"/>
    <p:sldLayoutId id="2147483675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28" name="Google Shape;328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maven.apache.org/download.cgi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0"/>
          <p:cNvPicPr preferRelativeResize="0"/>
          <p:nvPr/>
        </p:nvPicPr>
        <p:blipFill rotWithShape="1">
          <a:blip r:embed="rId3"/>
          <a:srcRect t="11175" b="11175"/>
          <a:stretch/>
        </p:blipFill>
        <p:spPr>
          <a:xfrm>
            <a:off x="5508498" y="1168325"/>
            <a:ext cx="3324251" cy="258127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materia è disponibile su GitHub il link è all’interno del </a:t>
            </a:r>
            <a:r>
              <a:rPr lang="it-IT" dirty="0" err="1"/>
              <a:t>qr-code</a:t>
            </a:r>
            <a:r>
              <a:rPr lang="it-IT" dirty="0"/>
              <a:t>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2"/>
                </a:solidFill>
              </a:rPr>
              <a:t>Materiale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0535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dirty="0"/>
              <a:t>Tomcat, che è sviluppato dall’Apache Group, permette sia di eseguire le JSP, le </a:t>
            </a:r>
            <a:r>
              <a:rPr lang="it-IT" sz="1400" b="1" dirty="0" err="1"/>
              <a:t>Servlet</a:t>
            </a:r>
            <a:r>
              <a:rPr lang="it-IT" sz="1400" b="1" dirty="0"/>
              <a:t>.</a:t>
            </a:r>
          </a:p>
          <a:p>
            <a:r>
              <a:rPr lang="it-IT" dirty="0"/>
              <a:t>È possibile sfruttarlo in maniera stand-alone cioè come web server a tutti gli effetti.</a:t>
            </a:r>
          </a:p>
          <a:p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HTTP </a:t>
            </a:r>
            <a:r>
              <a:rPr lang="it-IT" dirty="0" err="1"/>
              <a:t>Servlet</a:t>
            </a:r>
            <a:r>
              <a:rPr lang="it-IT" dirty="0"/>
              <a:t> Basics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B8A1C4-A016-1D23-82D1-1B8BE51FEDBB}"/>
              </a:ext>
            </a:extLst>
          </p:cNvPr>
          <p:cNvSpPr txBox="1"/>
          <p:nvPr/>
        </p:nvSpPr>
        <p:spPr>
          <a:xfrm>
            <a:off x="293298" y="4822166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[1]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E505941-050B-CA24-ECCC-8CEF12E89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895" y="2340788"/>
            <a:ext cx="5150209" cy="197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172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dirty="0">
                <a:effectLst/>
                <a:latin typeface="Arial" panose="020B0604020202020204" pitchFamily="34" charset="0"/>
              </a:rPr>
              <a:t>Cosa contiene il server Tomcat:</a:t>
            </a:r>
          </a:p>
          <a:p>
            <a:pPr marL="114300" indent="0">
              <a:buNone/>
            </a:pPr>
            <a:endParaRPr lang="it-IT" dirty="0">
              <a:effectLst/>
              <a:latin typeface="Arial" panose="020B0604020202020204" pitchFamily="34" charset="0"/>
            </a:endParaRPr>
          </a:p>
          <a:p>
            <a:pPr lvl="1" algn="l"/>
            <a:r>
              <a:rPr lang="it-IT" dirty="0">
                <a:effectLst/>
                <a:latin typeface="Arial" panose="020B0604020202020204" pitchFamily="34" charset="0"/>
              </a:rPr>
              <a:t>Bin (contiene gli script per avviare, riavviare e arrestare Tomcat)</a:t>
            </a:r>
            <a:br>
              <a:rPr lang="it-IT" dirty="0"/>
            </a:br>
            <a:r>
              <a:rPr lang="it-IT" dirty="0">
                <a:effectLst/>
                <a:latin typeface="Arial" panose="020B0604020202020204" pitchFamily="34" charset="0"/>
              </a:rPr>
              <a:t> </a:t>
            </a:r>
          </a:p>
          <a:p>
            <a:pPr lvl="1" algn="l"/>
            <a:r>
              <a:rPr lang="it-IT" dirty="0" err="1">
                <a:effectLst/>
                <a:latin typeface="Arial" panose="020B0604020202020204" pitchFamily="34" charset="0"/>
              </a:rPr>
              <a:t>Conf</a:t>
            </a:r>
            <a:r>
              <a:rPr lang="it-IT" dirty="0">
                <a:effectLst/>
                <a:latin typeface="Arial" panose="020B0604020202020204" pitchFamily="34" charset="0"/>
              </a:rPr>
              <a:t> (sono contenuti i file di configurazione di </a:t>
            </a:r>
            <a:r>
              <a:rPr lang="it-IT" dirty="0" err="1">
                <a:effectLst/>
                <a:latin typeface="Arial" panose="020B0604020202020204" pitchFamily="34" charset="0"/>
              </a:rPr>
              <a:t>tomcat</a:t>
            </a:r>
            <a:r>
              <a:rPr lang="it-IT" dirty="0">
                <a:effectLst/>
                <a:latin typeface="Arial" panose="020B0604020202020204" pitchFamily="34" charset="0"/>
              </a:rPr>
              <a:t>, i più importanti sono </a:t>
            </a:r>
            <a:r>
              <a:rPr lang="it-IT" dirty="0" err="1">
                <a:effectLst/>
                <a:latin typeface="Arial" panose="020B0604020202020204" pitchFamily="34" charset="0"/>
              </a:rPr>
              <a:t>server.xml</a:t>
            </a:r>
            <a:r>
              <a:rPr lang="it-IT" dirty="0">
                <a:effectLst/>
                <a:latin typeface="Arial" panose="020B0604020202020204" pitchFamily="34" charset="0"/>
              </a:rPr>
              <a:t> e </a:t>
            </a:r>
            <a:r>
              <a:rPr lang="it-IT" dirty="0" err="1">
                <a:effectLst/>
                <a:latin typeface="Arial" panose="020B0604020202020204" pitchFamily="34" charset="0"/>
              </a:rPr>
              <a:t>web.xml</a:t>
            </a:r>
            <a:r>
              <a:rPr lang="it-IT" dirty="0">
                <a:effectLst/>
                <a:latin typeface="Arial" panose="020B0604020202020204" pitchFamily="34" charset="0"/>
              </a:rPr>
              <a:t>)</a:t>
            </a:r>
            <a:br>
              <a:rPr lang="it-IT" dirty="0"/>
            </a:br>
            <a:r>
              <a:rPr lang="it-IT" dirty="0">
                <a:effectLst/>
                <a:latin typeface="Arial" panose="020B0604020202020204" pitchFamily="34" charset="0"/>
              </a:rPr>
              <a:t> </a:t>
            </a:r>
          </a:p>
          <a:p>
            <a:pPr lvl="1" algn="l"/>
            <a:r>
              <a:rPr lang="it-IT" dirty="0">
                <a:effectLst/>
                <a:latin typeface="Arial" panose="020B0604020202020204" pitchFamily="34" charset="0"/>
              </a:rPr>
              <a:t>Server (contiene i file di archivio Java che permettono il funzionamento di Tomcat)</a:t>
            </a:r>
            <a:br>
              <a:rPr lang="it-IT" dirty="0"/>
            </a:br>
            <a:r>
              <a:rPr lang="it-IT" dirty="0">
                <a:effectLst/>
                <a:latin typeface="Arial" panose="020B0604020202020204" pitchFamily="34" charset="0"/>
              </a:rPr>
              <a:t> </a:t>
            </a:r>
          </a:p>
          <a:p>
            <a:pPr lvl="1" algn="l"/>
            <a:r>
              <a:rPr lang="it-IT" dirty="0" err="1">
                <a:effectLst/>
                <a:latin typeface="Arial" panose="020B0604020202020204" pitchFamily="34" charset="0"/>
              </a:rPr>
              <a:t>Lib</a:t>
            </a:r>
            <a:r>
              <a:rPr lang="it-IT" dirty="0">
                <a:effectLst/>
                <a:latin typeface="Arial" panose="020B0604020202020204" pitchFamily="34" charset="0"/>
              </a:rPr>
              <a:t> (contiene i file </a:t>
            </a:r>
            <a:r>
              <a:rPr lang="it-IT" dirty="0" err="1">
                <a:effectLst/>
                <a:latin typeface="Arial" panose="020B0604020202020204" pitchFamily="34" charset="0"/>
              </a:rPr>
              <a:t>jar</a:t>
            </a:r>
            <a:r>
              <a:rPr lang="it-IT" dirty="0">
                <a:effectLst/>
                <a:latin typeface="Arial" panose="020B0604020202020204" pitchFamily="34" charset="0"/>
              </a:rPr>
              <a:t> di cui Tomcat fa uso)</a:t>
            </a:r>
            <a:br>
              <a:rPr lang="it-IT" dirty="0"/>
            </a:br>
            <a:r>
              <a:rPr lang="it-IT" dirty="0">
                <a:effectLst/>
                <a:latin typeface="Arial" panose="020B0604020202020204" pitchFamily="34" charset="0"/>
              </a:rPr>
              <a:t></a:t>
            </a:r>
          </a:p>
          <a:p>
            <a:pPr lvl="1" algn="l"/>
            <a:r>
              <a:rPr lang="it-IT" dirty="0">
                <a:effectLst/>
                <a:latin typeface="Arial" panose="020B0604020202020204" pitchFamily="34" charset="0"/>
              </a:rPr>
              <a:t>Log (sono presenti tutti i file di log per monitorare l'andamento del server)</a:t>
            </a:r>
            <a:br>
              <a:rPr lang="it-IT" dirty="0"/>
            </a:br>
            <a:r>
              <a:rPr lang="it-IT" dirty="0">
                <a:effectLst/>
                <a:latin typeface="Arial" panose="020B0604020202020204" pitchFamily="34" charset="0"/>
              </a:rPr>
              <a:t> </a:t>
            </a:r>
          </a:p>
          <a:p>
            <a:pPr lvl="1" algn="l"/>
            <a:r>
              <a:rPr lang="it-IT" dirty="0" err="1">
                <a:effectLst/>
                <a:latin typeface="Arial" panose="020B0604020202020204" pitchFamily="34" charset="0"/>
              </a:rPr>
              <a:t>Webapps</a:t>
            </a:r>
            <a:r>
              <a:rPr lang="it-IT" dirty="0">
                <a:effectLst/>
                <a:latin typeface="Arial" panose="020B0604020202020204" pitchFamily="34" charset="0"/>
              </a:rPr>
              <a:t> (Il cuore di Tomcat. In questa cartella ci sono tutti i file war dei quali abbiamo fatto il </a:t>
            </a:r>
            <a:r>
              <a:rPr lang="it-IT" dirty="0" err="1">
                <a:effectLst/>
                <a:latin typeface="Arial" panose="020B0604020202020204" pitchFamily="34" charset="0"/>
              </a:rPr>
              <a:t>deployed</a:t>
            </a:r>
            <a:r>
              <a:rPr lang="it-IT" dirty="0">
                <a:effectLst/>
                <a:latin typeface="Arial" panose="020B0604020202020204" pitchFamily="34" charset="0"/>
              </a:rPr>
              <a:t>)</a:t>
            </a:r>
            <a:br>
              <a:rPr lang="it-IT" dirty="0"/>
            </a:br>
            <a:r>
              <a:rPr lang="it-IT" dirty="0">
                <a:effectLst/>
                <a:latin typeface="Arial" panose="020B0604020202020204" pitchFamily="34" charset="0"/>
              </a:rPr>
              <a:t> </a:t>
            </a:r>
          </a:p>
          <a:p>
            <a:pPr lvl="1" algn="l"/>
            <a:r>
              <a:rPr lang="it-IT" dirty="0">
                <a:effectLst/>
                <a:latin typeface="Arial" panose="020B0604020202020204" pitchFamily="34" charset="0"/>
              </a:rPr>
              <a:t>Work (sono contenute tutte le </a:t>
            </a:r>
            <a:r>
              <a:rPr lang="it-IT" dirty="0" err="1">
                <a:effectLst/>
                <a:latin typeface="Arial" panose="020B0604020202020204" pitchFamily="34" charset="0"/>
              </a:rPr>
              <a:t>Servlet</a:t>
            </a:r>
            <a:r>
              <a:rPr lang="it-IT" dirty="0">
                <a:effectLst/>
                <a:latin typeface="Arial" panose="020B0604020202020204" pitchFamily="34" charset="0"/>
              </a:rPr>
              <a:t> che sono state generate)</a:t>
            </a:r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HTTP </a:t>
            </a:r>
            <a:r>
              <a:rPr lang="it-IT" dirty="0" err="1"/>
              <a:t>Servlet</a:t>
            </a:r>
            <a:r>
              <a:rPr lang="it-IT" dirty="0"/>
              <a:t> Basics</a:t>
            </a:r>
          </a:p>
        </p:txBody>
      </p:sp>
    </p:spTree>
    <p:extLst>
      <p:ext uri="{BB962C8B-B14F-4D97-AF65-F5344CB8AC3E}">
        <p14:creationId xmlns:p14="http://schemas.microsoft.com/office/powerpoint/2010/main" val="541196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Java EE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pPr marL="114300" indent="0">
              <a:buNone/>
            </a:pPr>
            <a:r>
              <a:rPr lang="it-IT" dirty="0">
                <a:effectLst/>
                <a:latin typeface="Arial" panose="020B0604020202020204" pitchFamily="34" charset="0"/>
              </a:rPr>
              <a:t>JEE è costruita per fornire supporto server-side e client-side allo sviluppo di applicazioni distribuite</a:t>
            </a:r>
          </a:p>
          <a:p>
            <a:pPr marL="114300" indent="0">
              <a:buNone/>
            </a:pPr>
            <a:r>
              <a:rPr lang="it-IT" dirty="0">
                <a:effectLst/>
                <a:latin typeface="Arial" panose="020B0604020202020204" pitchFamily="34" charset="0"/>
              </a:rPr>
              <a:t>›Tali applicazioni sono tipicamente configurate </a:t>
            </a:r>
          </a:p>
          <a:p>
            <a:pPr marL="114300" indent="0">
              <a:buNone/>
            </a:pPr>
            <a:r>
              <a:rPr lang="it-IT" dirty="0">
                <a:latin typeface="Arial" panose="020B0604020202020204" pitchFamily="34" charset="0"/>
              </a:rPr>
              <a:t>	</a:t>
            </a:r>
            <a:r>
              <a:rPr lang="it-IT" dirty="0">
                <a:effectLst/>
                <a:latin typeface="Arial" panose="020B0604020202020204" pitchFamily="34" charset="0"/>
              </a:rPr>
              <a:t>–Con un client che fornisce l’interfaccia utente</a:t>
            </a:r>
          </a:p>
          <a:p>
            <a:pPr marL="114300" indent="0">
              <a:buNone/>
            </a:pPr>
            <a:r>
              <a:rPr lang="it-IT" dirty="0">
                <a:latin typeface="Arial" panose="020B0604020202020204" pitchFamily="34" charset="0"/>
              </a:rPr>
              <a:t>	</a:t>
            </a:r>
            <a:r>
              <a:rPr lang="it-IT" dirty="0">
                <a:effectLst/>
                <a:latin typeface="Arial" panose="020B0604020202020204" pitchFamily="34" charset="0"/>
              </a:rPr>
              <a:t>–Uno o più moduli middle forniscono servizi e la business logicai client</a:t>
            </a:r>
          </a:p>
          <a:p>
            <a:pPr marL="114300" indent="0">
              <a:buNone/>
            </a:pPr>
            <a:r>
              <a:rPr lang="it-IT" dirty="0">
                <a:latin typeface="Arial" panose="020B0604020202020204" pitchFamily="34" charset="0"/>
              </a:rPr>
              <a:t>	</a:t>
            </a:r>
            <a:r>
              <a:rPr lang="it-IT" dirty="0">
                <a:effectLst/>
                <a:latin typeface="Arial" panose="020B0604020202020204" pitchFamily="34" charset="0"/>
              </a:rPr>
              <a:t>–Un back-end (</a:t>
            </a:r>
            <a:r>
              <a:rPr lang="it-IT" dirty="0" err="1">
                <a:effectLst/>
                <a:latin typeface="Arial" panose="020B0604020202020204" pitchFamily="34" charset="0"/>
              </a:rPr>
              <a:t>enterprise</a:t>
            </a:r>
            <a:r>
              <a:rPr lang="it-IT" dirty="0">
                <a:effectLst/>
                <a:latin typeface="Arial" panose="020B0604020202020204" pitchFamily="34" charset="0"/>
              </a:rPr>
              <a:t> information system) che fornisce i dati</a:t>
            </a:r>
          </a:p>
          <a:p>
            <a:pPr marL="114300" indent="0">
              <a:buNone/>
            </a:pPr>
            <a:r>
              <a:rPr lang="it-IT" dirty="0">
                <a:effectLst/>
                <a:latin typeface="Arial" panose="020B0604020202020204" pitchFamily="34" charset="0"/>
              </a:rPr>
              <a:t>› L’approccio allo sviluppo delle applicazioni è component-</a:t>
            </a:r>
            <a:r>
              <a:rPr lang="it-IT" dirty="0" err="1">
                <a:effectLst/>
                <a:latin typeface="Arial" panose="020B0604020202020204" pitchFamily="34" charset="0"/>
              </a:rPr>
              <a:t>based</a:t>
            </a:r>
            <a:endParaRPr lang="it-IT" dirty="0">
              <a:effectLst/>
              <a:latin typeface="Arial" panose="020B0604020202020204" pitchFamily="34" charset="0"/>
            </a:endParaRPr>
          </a:p>
          <a:p>
            <a:pPr marL="114300" indent="0">
              <a:buNone/>
            </a:pPr>
            <a:r>
              <a:rPr lang="it-IT" dirty="0">
                <a:effectLst/>
                <a:latin typeface="Arial" panose="020B0604020202020204" pitchFamily="34" charset="0"/>
              </a:rPr>
              <a:t>›Tali componenti sono eseguiti in un ambiente di </a:t>
            </a:r>
            <a:r>
              <a:rPr lang="it-IT" dirty="0" err="1">
                <a:effectLst/>
                <a:latin typeface="Arial" panose="020B0604020202020204" pitchFamily="34" charset="0"/>
              </a:rPr>
              <a:t>run</a:t>
            </a:r>
            <a:r>
              <a:rPr lang="it-IT" dirty="0">
                <a:effectLst/>
                <a:latin typeface="Arial" panose="020B0604020202020204" pitchFamily="34" charset="0"/>
              </a:rPr>
              <a:t>-time detto container</a:t>
            </a:r>
          </a:p>
          <a:p>
            <a:pPr marL="114300" indent="0">
              <a:buNone/>
            </a:pPr>
            <a:endParaRPr lang="it-IT" dirty="0">
              <a:latin typeface="Arial" panose="020B0604020202020204" pitchFamily="34" charset="0"/>
            </a:endParaRPr>
          </a:p>
          <a:p>
            <a:pPr marL="114300" indent="0">
              <a:buNone/>
            </a:pPr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Jakarta o Java Enterprise Edition</a:t>
            </a:r>
          </a:p>
        </p:txBody>
      </p:sp>
    </p:spTree>
    <p:extLst>
      <p:ext uri="{BB962C8B-B14F-4D97-AF65-F5344CB8AC3E}">
        <p14:creationId xmlns:p14="http://schemas.microsoft.com/office/powerpoint/2010/main" val="3544452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303D3BE2-6647-E20A-F0B7-2A09A09C1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543" y="574482"/>
            <a:ext cx="4624914" cy="399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36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Maven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2642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dirty="0" err="1">
                <a:effectLst/>
                <a:latin typeface="Arial" panose="020B0604020202020204" pitchFamily="34" charset="0"/>
              </a:rPr>
              <a:t>Maven</a:t>
            </a:r>
            <a:r>
              <a:rPr lang="it-IT" dirty="0">
                <a:effectLst/>
                <a:latin typeface="Arial" panose="020B0604020202020204" pitchFamily="34" charset="0"/>
              </a:rPr>
              <a:t> è essenzialmente uno strumento di gestione e comprensione del progetto e come tale</a:t>
            </a:r>
            <a:br>
              <a:rPr lang="it-IT" dirty="0"/>
            </a:br>
            <a:r>
              <a:rPr lang="it-IT" dirty="0">
                <a:effectLst/>
                <a:latin typeface="Arial" panose="020B0604020202020204" pitchFamily="34" charset="0"/>
              </a:rPr>
              <a:t>fornisce un modo per aiutare a gestire:</a:t>
            </a:r>
          </a:p>
          <a:p>
            <a:pPr lvl="1" algn="l"/>
            <a:r>
              <a:rPr lang="it-IT" dirty="0">
                <a:latin typeface="Arial" panose="020B0604020202020204" pitchFamily="34" charset="0"/>
              </a:rPr>
              <a:t>Costruzione</a:t>
            </a:r>
          </a:p>
          <a:p>
            <a:pPr lvl="1" algn="l"/>
            <a:r>
              <a:rPr lang="it-IT" dirty="0">
                <a:latin typeface="Arial" panose="020B0604020202020204" pitchFamily="34" charset="0"/>
              </a:rPr>
              <a:t>Documentazione</a:t>
            </a:r>
          </a:p>
          <a:p>
            <a:pPr lvl="1" algn="l"/>
            <a:r>
              <a:rPr lang="it-IT" dirty="0">
                <a:latin typeface="Arial" panose="020B0604020202020204" pitchFamily="34" charset="0"/>
              </a:rPr>
              <a:t>Controllo della versione</a:t>
            </a:r>
          </a:p>
          <a:p>
            <a:pPr lvl="1" algn="l"/>
            <a:r>
              <a:rPr lang="it-IT" dirty="0">
                <a:latin typeface="Arial" panose="020B0604020202020204" pitchFamily="34" charset="0"/>
              </a:rPr>
              <a:t>Uscite </a:t>
            </a:r>
          </a:p>
          <a:p>
            <a:pPr lvl="1" algn="l"/>
            <a:r>
              <a:rPr lang="it-IT" dirty="0">
                <a:latin typeface="Arial" panose="020B0604020202020204" pitchFamily="34" charset="0"/>
              </a:rPr>
              <a:t>Distribuzione</a:t>
            </a:r>
          </a:p>
          <a:p>
            <a:pPr lvl="1" algn="l"/>
            <a:endParaRPr lang="it-IT" dirty="0">
              <a:latin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</a:rPr>
              <a:t>Molti IDE hanno già internamente una versione preinstallata di </a:t>
            </a:r>
            <a:r>
              <a:rPr lang="it-IT" dirty="0" err="1">
                <a:latin typeface="Arial" panose="020B0604020202020204" pitchFamily="34" charset="0"/>
              </a:rPr>
              <a:t>maven</a:t>
            </a:r>
            <a:r>
              <a:rPr lang="it-IT" dirty="0">
                <a:latin typeface="Arial" panose="020B0604020202020204" pitchFamily="34" charset="0"/>
              </a:rPr>
              <a:t> es.: IDEA, </a:t>
            </a:r>
            <a:r>
              <a:rPr lang="it-IT" dirty="0" err="1">
                <a:latin typeface="Arial" panose="020B0604020202020204" pitchFamily="34" charset="0"/>
              </a:rPr>
              <a:t>STS,ecc</a:t>
            </a:r>
            <a:endParaRPr lang="it-IT" dirty="0">
              <a:latin typeface="Arial" panose="020B0604020202020204" pitchFamily="34" charset="0"/>
            </a:endParaRPr>
          </a:p>
          <a:p>
            <a:endParaRPr lang="it-IT" dirty="0">
              <a:latin typeface="Arial" panose="020B0604020202020204" pitchFamily="34" charset="0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MAVEN</a:t>
            </a:r>
          </a:p>
        </p:txBody>
      </p:sp>
    </p:spTree>
    <p:extLst>
      <p:ext uri="{BB962C8B-B14F-4D97-AF65-F5344CB8AC3E}">
        <p14:creationId xmlns:p14="http://schemas.microsoft.com/office/powerpoint/2010/main" val="2832132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sz="2000" dirty="0"/>
              <a:t>Sistemi Ubuntu:</a:t>
            </a:r>
            <a:br>
              <a:rPr lang="it-IT" sz="18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</a:br>
            <a:r>
              <a:rPr lang="it-IT" sz="18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	</a:t>
            </a:r>
            <a:r>
              <a:rPr lang="it-IT" dirty="0">
                <a:effectLst/>
                <a:latin typeface="Courier New" panose="02070309020205020404" pitchFamily="49" charset="0"/>
              </a:rPr>
              <a:t>sudo </a:t>
            </a:r>
            <a:r>
              <a:rPr lang="it-IT" dirty="0" err="1">
                <a:effectLst/>
                <a:latin typeface="Courier New" panose="02070309020205020404" pitchFamily="49" charset="0"/>
              </a:rPr>
              <a:t>apt-get</a:t>
            </a:r>
            <a:r>
              <a:rPr lang="it-IT" dirty="0">
                <a:effectLst/>
                <a:latin typeface="Courier New" panose="02070309020205020404" pitchFamily="49" charset="0"/>
              </a:rPr>
              <a:t> </a:t>
            </a:r>
            <a:r>
              <a:rPr lang="it-IT" dirty="0" err="1">
                <a:effectLst/>
                <a:latin typeface="Courier New" panose="02070309020205020404" pitchFamily="49" charset="0"/>
              </a:rPr>
              <a:t>install</a:t>
            </a:r>
            <a:r>
              <a:rPr lang="it-IT" dirty="0">
                <a:effectLst/>
                <a:latin typeface="Courier New" panose="02070309020205020404" pitchFamily="49" charset="0"/>
              </a:rPr>
              <a:t> </a:t>
            </a:r>
            <a:r>
              <a:rPr lang="it-IT" dirty="0" err="1">
                <a:effectLst/>
                <a:latin typeface="Courier New" panose="02070309020205020404" pitchFamily="49" charset="0"/>
              </a:rPr>
              <a:t>maven</a:t>
            </a:r>
            <a:endParaRPr lang="it-IT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r>
              <a:rPr lang="it-IT" sz="2000" dirty="0"/>
              <a:t>Sistemi </a:t>
            </a:r>
            <a:r>
              <a:rPr lang="it-IT" sz="2000" dirty="0" err="1"/>
              <a:t>MacOs</a:t>
            </a:r>
            <a:r>
              <a:rPr lang="it-IT" sz="2000" dirty="0"/>
              <a:t>:</a:t>
            </a:r>
            <a:br>
              <a:rPr lang="it-IT" sz="1800" dirty="0">
                <a:solidFill>
                  <a:schemeClr val="bg1"/>
                </a:solidFill>
                <a:latin typeface="Euphemia" panose="020B0503040102020104" pitchFamily="34" charset="0"/>
              </a:rPr>
            </a:br>
            <a:r>
              <a:rPr lang="it-IT" sz="1800" dirty="0">
                <a:solidFill>
                  <a:schemeClr val="bg1"/>
                </a:solidFill>
                <a:latin typeface="Euphemia" panose="020B0503040102020104" pitchFamily="34" charset="0"/>
              </a:rPr>
              <a:t>	</a:t>
            </a:r>
            <a:r>
              <a:rPr lang="it-IT" dirty="0" err="1">
                <a:latin typeface="Courier New" panose="02070309020205020404" pitchFamily="49" charset="0"/>
              </a:rPr>
              <a:t>brew</a:t>
            </a:r>
            <a:r>
              <a:rPr lang="it-IT" dirty="0">
                <a:latin typeface="Courier New" panose="02070309020205020404" pitchFamily="49" charset="0"/>
              </a:rPr>
              <a:t> </a:t>
            </a:r>
            <a:r>
              <a:rPr lang="it-IT" dirty="0" err="1">
                <a:latin typeface="Courier New" panose="02070309020205020404" pitchFamily="49" charset="0"/>
              </a:rPr>
              <a:t>install</a:t>
            </a:r>
            <a:r>
              <a:rPr lang="it-IT" dirty="0">
                <a:latin typeface="Courier New" panose="02070309020205020404" pitchFamily="49" charset="0"/>
              </a:rPr>
              <a:t> </a:t>
            </a:r>
            <a:r>
              <a:rPr lang="it-IT" dirty="0" err="1">
                <a:latin typeface="Courier New" panose="02070309020205020404" pitchFamily="49" charset="0"/>
              </a:rPr>
              <a:t>maven</a:t>
            </a:r>
            <a:endParaRPr lang="it-IT" sz="1800" dirty="0">
              <a:solidFill>
                <a:schemeClr val="bg1"/>
              </a:solidFill>
              <a:latin typeface="Euphemia" panose="020B0503040102020104" pitchFamily="34" charset="0"/>
            </a:endParaRPr>
          </a:p>
          <a:p>
            <a:endParaRPr lang="it-IT" dirty="0">
              <a:latin typeface="Courier New" panose="02070309020205020404" pitchFamily="49" charset="0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MAVEN</a:t>
            </a:r>
          </a:p>
        </p:txBody>
      </p:sp>
    </p:spTree>
    <p:extLst>
      <p:ext uri="{BB962C8B-B14F-4D97-AF65-F5344CB8AC3E}">
        <p14:creationId xmlns:p14="http://schemas.microsoft.com/office/powerpoint/2010/main" val="802685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sz="1800" dirty="0" err="1"/>
              <a:t>Maven</a:t>
            </a:r>
            <a:r>
              <a:rPr lang="it-IT" sz="1800" dirty="0"/>
              <a:t> per Windows:</a:t>
            </a:r>
          </a:p>
          <a:p>
            <a:pPr lvl="1" algn="l"/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Scaricare da – 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  <a:hlinkClick r:id="rId2"/>
              </a:rPr>
              <a:t>https://maven.apache.org/download.cgi </a:t>
            </a:r>
            <a:r>
              <a:rPr lang="it-IT" sz="1600" dirty="0">
                <a:solidFill>
                  <a:schemeClr val="bg1"/>
                </a:solidFill>
                <a:latin typeface="Euphemia" panose="020B0503040102020104" pitchFamily="34" charset="0"/>
              </a:rPr>
              <a:t>(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System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Requirements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: JDK 1.8 or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above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)</a:t>
            </a:r>
            <a:endParaRPr lang="it-IT" sz="1100" dirty="0">
              <a:solidFill>
                <a:schemeClr val="bg1"/>
              </a:solidFill>
              <a:effectLst/>
            </a:endParaRPr>
          </a:p>
          <a:p>
            <a:pPr lvl="1" algn="l"/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›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Install</a:t>
            </a:r>
            <a:b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</a:b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Ensure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</a:t>
            </a:r>
            <a:r>
              <a:rPr lang="it-IT" sz="1600" dirty="0">
                <a:solidFill>
                  <a:schemeClr val="bg1"/>
                </a:solidFill>
                <a:effectLst/>
                <a:latin typeface="CourierNewPSMT" panose="02070309020205020404" pitchFamily="49" charset="0"/>
              </a:rPr>
              <a:t>JAVA_HOME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environment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variable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is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set </a:t>
            </a:r>
            <a:endParaRPr lang="it-IT" sz="1100" dirty="0">
              <a:solidFill>
                <a:schemeClr val="bg1"/>
              </a:solidFill>
              <a:effectLst/>
            </a:endParaRPr>
          </a:p>
          <a:p>
            <a:pPr lvl="1" algn="l"/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Extract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distribution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archive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in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any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directory </a:t>
            </a:r>
            <a:endParaRPr lang="it-IT" sz="1100" dirty="0">
              <a:solidFill>
                <a:schemeClr val="bg1"/>
              </a:solidFill>
              <a:effectLst/>
            </a:endParaRPr>
          </a:p>
          <a:p>
            <a:pPr lvl="1" algn="l"/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Add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</a:t>
            </a:r>
            <a:r>
              <a:rPr lang="it-IT" sz="1600" dirty="0">
                <a:solidFill>
                  <a:schemeClr val="bg1"/>
                </a:solidFill>
                <a:effectLst/>
                <a:latin typeface="CourierNewPSMT" panose="02070309020205020404" pitchFamily="49" charset="0"/>
              </a:rPr>
              <a:t>apache-maven-3.6.3/bin 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directory to the </a:t>
            </a:r>
            <a:r>
              <a:rPr lang="it-IT" sz="1600" dirty="0">
                <a:solidFill>
                  <a:schemeClr val="bg1"/>
                </a:solidFill>
                <a:effectLst/>
                <a:latin typeface="CourierNewPSMT" panose="02070309020205020404" pitchFamily="49" charset="0"/>
              </a:rPr>
              <a:t>PATH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environment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variable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 </a:t>
            </a:r>
            <a:b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</a:b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(https://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phoenixnap.com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/kb/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install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-</a:t>
            </a:r>
            <a:r>
              <a:rPr lang="it-IT" sz="1600" dirty="0" err="1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maven</a:t>
            </a:r>
            <a:r>
              <a:rPr lang="it-IT" sz="1600" dirty="0">
                <a:solidFill>
                  <a:schemeClr val="bg1"/>
                </a:solidFill>
                <a:effectLst/>
                <a:latin typeface="Euphemia" panose="020B0503040102020104" pitchFamily="34" charset="0"/>
              </a:rPr>
              <a:t>-windows)</a:t>
            </a:r>
            <a:endParaRPr lang="it-IT" sz="1100" dirty="0">
              <a:solidFill>
                <a:schemeClr val="bg1"/>
              </a:solidFill>
              <a:effectLst/>
            </a:endParaRPr>
          </a:p>
          <a:p>
            <a:endParaRPr lang="it-IT" dirty="0">
              <a:latin typeface="Arial" panose="020B0604020202020204" pitchFamily="34" charset="0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MAVEN</a:t>
            </a:r>
          </a:p>
        </p:txBody>
      </p:sp>
    </p:spTree>
    <p:extLst>
      <p:ext uri="{BB962C8B-B14F-4D97-AF65-F5344CB8AC3E}">
        <p14:creationId xmlns:p14="http://schemas.microsoft.com/office/powerpoint/2010/main" val="3666692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pPr marL="114300" indent="0">
              <a:buNone/>
            </a:pPr>
            <a:r>
              <a:rPr lang="it-IT" sz="2000" dirty="0"/>
              <a:t>POM</a:t>
            </a:r>
          </a:p>
          <a:p>
            <a:r>
              <a:rPr lang="it-IT" sz="1400" dirty="0"/>
              <a:t>Project Object Model</a:t>
            </a:r>
          </a:p>
          <a:p>
            <a:r>
              <a:rPr lang="it-IT" sz="1400" dirty="0"/>
              <a:t>Contiene informazioni sul progetto, dipendenze, build e profili, </a:t>
            </a:r>
            <a:r>
              <a:rPr lang="it-IT" sz="1400" dirty="0" err="1"/>
              <a:t>ecc</a:t>
            </a:r>
            <a:r>
              <a:rPr lang="it-IT" sz="1400" dirty="0"/>
              <a:t>…</a:t>
            </a:r>
          </a:p>
          <a:p>
            <a:r>
              <a:rPr lang="it-IT" sz="1400" dirty="0"/>
              <a:t>È una dichiarazione descrittiva del progetto</a:t>
            </a:r>
          </a:p>
          <a:p>
            <a:endParaRPr lang="it-IT" dirty="0">
              <a:latin typeface="Courier New" panose="02070309020205020404" pitchFamily="49" charset="0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MAVEN</a:t>
            </a:r>
          </a:p>
        </p:txBody>
      </p:sp>
    </p:spTree>
    <p:extLst>
      <p:ext uri="{BB962C8B-B14F-4D97-AF65-F5344CB8AC3E}">
        <p14:creationId xmlns:p14="http://schemas.microsoft.com/office/powerpoint/2010/main" val="2769160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 </a:t>
            </a:r>
            <a:r>
              <a:rPr lang="it-IT" dirty="0"/>
              <a:t>consigliati</a:t>
            </a:r>
          </a:p>
        </p:txBody>
      </p:sp>
      <p:sp>
        <p:nvSpPr>
          <p:cNvPr id="348" name="Google Shape;348;p29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01</a:t>
            </a:r>
            <a:endParaRPr sz="3500" b="1" dirty="0"/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latin typeface="Overpass Mono"/>
                <a:ea typeface="Overpass Mono"/>
                <a:cs typeface="Overpass Mono"/>
                <a:sym typeface="Overpass Mono"/>
              </a:rPr>
              <a:t>XAMP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0" name="Google Shape;350;p29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03</a:t>
            </a:r>
            <a:endParaRPr sz="3500" b="1" dirty="0"/>
          </a:p>
        </p:txBody>
      </p:sp>
      <p:sp>
        <p:nvSpPr>
          <p:cNvPr id="352" name="Google Shape;352;p29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54" name="Google Shape;354;p29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Postman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51;p29">
            <a:extLst>
              <a:ext uri="{FF2B5EF4-FFF2-40B4-BE49-F238E27FC236}">
                <a16:creationId xmlns:a16="http://schemas.microsoft.com/office/drawing/2014/main" id="{2E6D11A8-D4DF-4DED-0DCB-B71A126A99D8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flipH="1">
            <a:off x="2189161" y="3571875"/>
            <a:ext cx="2382837" cy="669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/>
            <a:r>
              <a:rPr lang="it-IT" b="1" dirty="0" err="1"/>
              <a:t>IntelliJ</a:t>
            </a:r>
            <a:r>
              <a:rPr lang="it-IT" b="1" dirty="0"/>
              <a:t> IDEA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6" name="Google Shape;351;p29">
            <a:extLst>
              <a:ext uri="{FF2B5EF4-FFF2-40B4-BE49-F238E27FC236}">
                <a16:creationId xmlns:a16="http://schemas.microsoft.com/office/drawing/2014/main" id="{892E86BA-9C8F-C4B8-CDF0-C7BC070B1C51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486592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/>
            <a:r>
              <a:rPr lang="it-IT" b="1" dirty="0"/>
              <a:t>Java JDK 17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pic>
        <p:nvPicPr>
          <p:cNvPr id="1026" name="Picture 2" descr="XAMPP">
            <a:extLst>
              <a:ext uri="{FF2B5EF4-FFF2-40B4-BE49-F238E27FC236}">
                <a16:creationId xmlns:a16="http://schemas.microsoft.com/office/drawing/2014/main" id="{01B7F1DC-27B0-031C-14F8-AF9925FE7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8450" y="2089249"/>
            <a:ext cx="426600" cy="42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magine 2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BF1B8908-3FB4-BE62-0BD4-94C630C0D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2337" y="2147946"/>
            <a:ext cx="706768" cy="330503"/>
          </a:xfrm>
          <a:prstGeom prst="rect">
            <a:avLst/>
          </a:prstGeom>
        </p:spPr>
      </p:pic>
      <p:pic>
        <p:nvPicPr>
          <p:cNvPr id="1028" name="Picture 4" descr="Intellij IDEA 2020.1 Crack + Activation Code [Latest]">
            <a:extLst>
              <a:ext uri="{FF2B5EF4-FFF2-40B4-BE49-F238E27FC236}">
                <a16:creationId xmlns:a16="http://schemas.microsoft.com/office/drawing/2014/main" id="{09D2997C-69C1-7F6C-806A-605808818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498" y="3910372"/>
            <a:ext cx="330503" cy="330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42ABCE1-8B13-7D96-11F7-377AC67E0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090" y="3583352"/>
            <a:ext cx="667261" cy="40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MAVEN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E06C12F-2743-658F-BC8B-83A851436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0" y="878964"/>
            <a:ext cx="56515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04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pPr marL="114300" indent="0">
              <a:buNone/>
            </a:pPr>
            <a:r>
              <a:rPr lang="it-IT" sz="2000" dirty="0"/>
              <a:t>Il processo di compilazione è suddiviso in cicli di vita, fasi e obiettivi della compilazione: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it-IT" sz="2000" dirty="0"/>
              <a:t>Il ciclo di vita della build è costituito da una sequenza di fasi di build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it-IT" sz="2000" dirty="0"/>
              <a:t>Ogni fase di build è costituita da una sequenza di obiettivi</a:t>
            </a:r>
          </a:p>
          <a:p>
            <a:pPr marL="114300" indent="0">
              <a:buNone/>
            </a:pPr>
            <a:endParaRPr lang="it-IT" sz="20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MAVEN</a:t>
            </a:r>
          </a:p>
        </p:txBody>
      </p:sp>
    </p:spTree>
    <p:extLst>
      <p:ext uri="{BB962C8B-B14F-4D97-AF65-F5344CB8AC3E}">
        <p14:creationId xmlns:p14="http://schemas.microsoft.com/office/powerpoint/2010/main" val="1264840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pPr marL="114300" indent="0">
              <a:buNone/>
            </a:pPr>
            <a:r>
              <a:rPr lang="it-IT" sz="2000" dirty="0" err="1"/>
              <a:t>Maven</a:t>
            </a:r>
            <a:r>
              <a:rPr lang="it-IT" sz="2000" dirty="0"/>
              <a:t> viene eseguito passandogli un comando (nome di un ciclo di vita della build o fase o obiettivo)</a:t>
            </a:r>
          </a:p>
          <a:p>
            <a:r>
              <a:rPr lang="it-IT" sz="2000" dirty="0"/>
              <a:t>Se viene eseguito un ciclo di vita, vengono eseguite tutte le fasi di compilazione in quel ciclo di vita.</a:t>
            </a:r>
          </a:p>
          <a:p>
            <a:r>
              <a:rPr lang="it-IT" sz="2000" dirty="0"/>
              <a:t>Se viene eseguita una fase di costruzione, vengono eseguite anche tutte le fasi di costruzione precedenti nella sequenza predefinita delle fasi di costruzione.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MAVEN</a:t>
            </a:r>
          </a:p>
        </p:txBody>
      </p:sp>
    </p:spTree>
    <p:extLst>
      <p:ext uri="{BB962C8B-B14F-4D97-AF65-F5344CB8AC3E}">
        <p14:creationId xmlns:p14="http://schemas.microsoft.com/office/powerpoint/2010/main" val="2128602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MAVEN</a:t>
            </a:r>
            <a:endParaRPr dirty="0"/>
          </a:p>
        </p:txBody>
      </p:sp>
      <p:sp>
        <p:nvSpPr>
          <p:cNvPr id="583" name="Google Shape;583;p41"/>
          <p:cNvSpPr/>
          <p:nvPr/>
        </p:nvSpPr>
        <p:spPr>
          <a:xfrm>
            <a:off x="2907822" y="2018876"/>
            <a:ext cx="520561" cy="520561"/>
          </a:xfrm>
          <a:custGeom>
            <a:avLst/>
            <a:gdLst/>
            <a:ahLst/>
            <a:cxnLst/>
            <a:rect l="l" t="t" r="r" b="b"/>
            <a:pathLst>
              <a:path w="37437" h="37437" extrusionOk="0">
                <a:moveTo>
                  <a:pt x="18718" y="0"/>
                </a:moveTo>
                <a:cubicBezTo>
                  <a:pt x="8366" y="0"/>
                  <a:pt x="0" y="8366"/>
                  <a:pt x="0" y="18719"/>
                </a:cubicBezTo>
                <a:cubicBezTo>
                  <a:pt x="0" y="29071"/>
                  <a:pt x="8366" y="37437"/>
                  <a:pt x="18718" y="37437"/>
                </a:cubicBezTo>
                <a:cubicBezTo>
                  <a:pt x="29071" y="37437"/>
                  <a:pt x="37436" y="29071"/>
                  <a:pt x="37436" y="18719"/>
                </a:cubicBezTo>
                <a:cubicBezTo>
                  <a:pt x="37436" y="8366"/>
                  <a:pt x="29071" y="0"/>
                  <a:pt x="18718" y="0"/>
                </a:cubicBezTo>
                <a:close/>
              </a:path>
            </a:pathLst>
          </a:custGeom>
          <a:solidFill>
            <a:srgbClr val="1B1464">
              <a:alpha val="501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638C7BC-7903-9CB3-AB32-BCB8A6FC9496}"/>
              </a:ext>
            </a:extLst>
          </p:cNvPr>
          <p:cNvSpPr txBox="1"/>
          <p:nvPr/>
        </p:nvSpPr>
        <p:spPr>
          <a:xfrm>
            <a:off x="276045" y="1012200"/>
            <a:ext cx="8453887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chemeClr val="lt1"/>
                </a:solidFill>
                <a:latin typeface="Anaheim"/>
                <a:sym typeface="Anaheim"/>
              </a:rPr>
              <a:t>Comandi </a:t>
            </a:r>
            <a:r>
              <a:rPr lang="it-IT" sz="1800" dirty="0" err="1">
                <a:solidFill>
                  <a:schemeClr val="lt1"/>
                </a:solidFill>
                <a:latin typeface="Anaheim"/>
                <a:sym typeface="Anaheim"/>
              </a:rPr>
              <a:t>maven</a:t>
            </a:r>
            <a:br>
              <a:rPr lang="it-IT" sz="1800" dirty="0">
                <a:solidFill>
                  <a:schemeClr val="lt1"/>
                </a:solidFill>
                <a:latin typeface="Anaheim"/>
                <a:sym typeface="Anaheim"/>
              </a:rPr>
            </a:br>
            <a:r>
              <a:rPr lang="it-IT" sz="1800" dirty="0">
                <a:solidFill>
                  <a:schemeClr val="lt1"/>
                </a:solidFill>
                <a:latin typeface="Anaheim"/>
                <a:sym typeface="Anaheim"/>
              </a:rPr>
              <a:t>› </a:t>
            </a:r>
            <a:r>
              <a:rPr lang="it-IT" sz="1800" b="1" dirty="0">
                <a:solidFill>
                  <a:schemeClr val="lt1"/>
                </a:solidFill>
                <a:latin typeface="Anaheim"/>
                <a:sym typeface="Anaheim"/>
              </a:rPr>
              <a:t>validate</a:t>
            </a:r>
            <a:r>
              <a:rPr lang="it-IT" sz="1600" dirty="0">
                <a:solidFill>
                  <a:schemeClr val="lt1"/>
                </a:solidFill>
                <a:latin typeface="Anaheim"/>
                <a:sym typeface="Anaheim"/>
              </a:rPr>
              <a:t>: Verifica che il progetto sia corretto e che siano disponibili tutte le informazioni necessarie. Questo assicura anche che le dipendenze vengano scaricate 
</a:t>
            </a:r>
            <a:r>
              <a:rPr lang="it-IT" sz="1800" b="1" dirty="0">
                <a:solidFill>
                  <a:schemeClr val="lt1"/>
                </a:solidFill>
                <a:latin typeface="Anaheim"/>
                <a:sym typeface="Anaheim"/>
              </a:rPr>
              <a:t>compile</a:t>
            </a:r>
            <a:r>
              <a:rPr lang="it-IT" sz="1600" dirty="0">
                <a:solidFill>
                  <a:schemeClr val="lt1"/>
                </a:solidFill>
                <a:latin typeface="Anaheim"/>
                <a:sym typeface="Anaheim"/>
              </a:rPr>
              <a:t>: Compila il codice sorgente del progetto 
› </a:t>
            </a:r>
            <a:r>
              <a:rPr lang="it-IT" sz="1800" b="1" dirty="0">
                <a:solidFill>
                  <a:schemeClr val="lt1"/>
                </a:solidFill>
                <a:latin typeface="Anaheim"/>
                <a:sym typeface="Anaheim"/>
              </a:rPr>
              <a:t>test</a:t>
            </a:r>
            <a:r>
              <a:rPr lang="it-IT" sz="1600" dirty="0">
                <a:solidFill>
                  <a:schemeClr val="lt1"/>
                </a:solidFill>
                <a:latin typeface="Anaheim"/>
                <a:sym typeface="Anaheim"/>
              </a:rPr>
              <a:t>: Esegue i test sul codice sorgente compilato utilizzando un framework di </a:t>
            </a:r>
            <a:r>
              <a:rPr lang="it-IT" sz="1600" dirty="0" err="1">
                <a:solidFill>
                  <a:schemeClr val="lt1"/>
                </a:solidFill>
                <a:latin typeface="Anaheim"/>
                <a:sym typeface="Anaheim"/>
              </a:rPr>
              <a:t>unit</a:t>
            </a:r>
            <a:r>
              <a:rPr lang="it-IT" sz="1600" dirty="0">
                <a:solidFill>
                  <a:schemeClr val="lt1"/>
                </a:solidFill>
                <a:latin typeface="Anaheim"/>
                <a:sym typeface="Anaheim"/>
              </a:rPr>
              <a:t> test appropriato 
› </a:t>
            </a:r>
            <a:r>
              <a:rPr lang="it-IT" sz="1800" b="1" dirty="0">
                <a:solidFill>
                  <a:schemeClr val="lt1"/>
                </a:solidFill>
                <a:latin typeface="Anaheim"/>
                <a:sym typeface="Anaheim"/>
              </a:rPr>
              <a:t>package</a:t>
            </a:r>
            <a:r>
              <a:rPr lang="it-IT" sz="1600" dirty="0">
                <a:solidFill>
                  <a:schemeClr val="lt1"/>
                </a:solidFill>
                <a:latin typeface="Anaheim"/>
                <a:sym typeface="Anaheim"/>
              </a:rPr>
              <a:t>: Compatta il codice compilato nel formato distribuibile 
› </a:t>
            </a:r>
            <a:r>
              <a:rPr lang="it-IT" sz="1800" b="1" dirty="0" err="1">
                <a:solidFill>
                  <a:schemeClr val="lt1"/>
                </a:solidFill>
                <a:latin typeface="Anaheim"/>
                <a:sym typeface="Anaheim"/>
              </a:rPr>
              <a:t>install</a:t>
            </a:r>
            <a:r>
              <a:rPr lang="it-IT" sz="1600" dirty="0">
                <a:solidFill>
                  <a:schemeClr val="lt1"/>
                </a:solidFill>
                <a:latin typeface="Anaheim"/>
                <a:sym typeface="Anaheim"/>
              </a:rPr>
              <a:t>: Installare il pacchetto nel repository locale, per utilizzarlo come dipendenza in altri progetti localmente </a:t>
            </a:r>
          </a:p>
          <a:p>
            <a:r>
              <a:rPr lang="it-IT" sz="1600" dirty="0">
                <a:solidFill>
                  <a:schemeClr val="lt1"/>
                </a:solidFill>
                <a:latin typeface="Anaheim"/>
                <a:sym typeface="Anaheim"/>
              </a:rPr>
              <a:t>› </a:t>
            </a:r>
            <a:r>
              <a:rPr lang="it-IT" sz="1800" b="1" dirty="0" err="1">
                <a:solidFill>
                  <a:schemeClr val="lt1"/>
                </a:solidFill>
                <a:latin typeface="Anaheim"/>
                <a:sym typeface="Anaheim"/>
              </a:rPr>
              <a:t>deploy</a:t>
            </a:r>
            <a:r>
              <a:rPr lang="it-IT" sz="1600" dirty="0">
                <a:solidFill>
                  <a:schemeClr val="lt1"/>
                </a:solidFill>
                <a:latin typeface="Anaheim"/>
                <a:sym typeface="Anaheim"/>
              </a:rPr>
              <a:t>: Copia il pacchetto finale nel repository remoto per la condivisione con altri sviluppatori e progetti 
</a:t>
            </a:r>
            <a:endParaRPr lang="it-IT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1"/>
          <p:cNvSpPr/>
          <p:nvPr/>
        </p:nvSpPr>
        <p:spPr>
          <a:xfrm>
            <a:off x="2907822" y="2018876"/>
            <a:ext cx="520561" cy="520561"/>
          </a:xfrm>
          <a:custGeom>
            <a:avLst/>
            <a:gdLst/>
            <a:ahLst/>
            <a:cxnLst/>
            <a:rect l="l" t="t" r="r" b="b"/>
            <a:pathLst>
              <a:path w="37437" h="37437" extrusionOk="0">
                <a:moveTo>
                  <a:pt x="18718" y="0"/>
                </a:moveTo>
                <a:cubicBezTo>
                  <a:pt x="8366" y="0"/>
                  <a:pt x="0" y="8366"/>
                  <a:pt x="0" y="18719"/>
                </a:cubicBezTo>
                <a:cubicBezTo>
                  <a:pt x="0" y="29071"/>
                  <a:pt x="8366" y="37437"/>
                  <a:pt x="18718" y="37437"/>
                </a:cubicBezTo>
                <a:cubicBezTo>
                  <a:pt x="29071" y="37437"/>
                  <a:pt x="37436" y="29071"/>
                  <a:pt x="37436" y="18719"/>
                </a:cubicBezTo>
                <a:cubicBezTo>
                  <a:pt x="37436" y="8366"/>
                  <a:pt x="29071" y="0"/>
                  <a:pt x="18718" y="0"/>
                </a:cubicBezTo>
                <a:close/>
              </a:path>
            </a:pathLst>
          </a:custGeom>
          <a:solidFill>
            <a:srgbClr val="1B1464">
              <a:alpha val="501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644D35FF-D564-2ED1-2660-2AC7AC700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894" y="0"/>
            <a:ext cx="535421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4468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Scaricare</a:t>
            </a:r>
            <a:r>
              <a:rPr lang="en" dirty="0"/>
              <a:t> Tomcat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77095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</a:t>
            </a: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progetto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4410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reenshot, monitor&#10;&#10;Descrizione generata automaticamente">
            <a:extLst>
              <a:ext uri="{FF2B5EF4-FFF2-40B4-BE49-F238E27FC236}">
                <a16:creationId xmlns:a16="http://schemas.microsoft.com/office/drawing/2014/main" id="{2C41C440-7B7E-9A7C-C901-D5DF26776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976" y="0"/>
            <a:ext cx="621804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113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testo, monitor, screenshot, nero&#10;&#10;Descrizione generata automaticamente">
            <a:extLst>
              <a:ext uri="{FF2B5EF4-FFF2-40B4-BE49-F238E27FC236}">
                <a16:creationId xmlns:a16="http://schemas.microsoft.com/office/drawing/2014/main" id="{29C06077-F607-0132-0852-DBF4E67EF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88" y="0"/>
            <a:ext cx="7037424" cy="514350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9640E57-52AF-CDA3-C7CC-4136814E0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557" y="1774927"/>
            <a:ext cx="29845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938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CF9615EE-0AAC-E9B4-8F14-518EF77CD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50" y="361950"/>
            <a:ext cx="6997700" cy="4419600"/>
          </a:xfrm>
          <a:prstGeom prst="rect">
            <a:avLst/>
          </a:prstGeom>
        </p:spPr>
      </p:pic>
      <p:pic>
        <p:nvPicPr>
          <p:cNvPr id="7" name="Immagine 6" descr="Immagine che contiene testo, segnale, screenshot&#10;&#10;Descrizione generata automaticamente">
            <a:extLst>
              <a:ext uri="{FF2B5EF4-FFF2-40B4-BE49-F238E27FC236}">
                <a16:creationId xmlns:a16="http://schemas.microsoft.com/office/drawing/2014/main" id="{296F97B9-7E98-4100-5B70-849F2C195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004" y="1127228"/>
            <a:ext cx="1747692" cy="97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172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dirty="0"/>
              <a:t>La Common Gateway Interface, normalmente chiamata CGI, è stata una delle prime tecniche pratiche per la creazione di contenuti dinamici. Con CGI, passa un server web determinate richieste a un programma esterno. L'output di questo programma viene quindi inviato al client al posto di un file statico. L'avvento della CGI ha permesso di implementare </a:t>
            </a:r>
            <a:r>
              <a:rPr lang="it-IT" dirty="0" err="1"/>
              <a:t>ment</a:t>
            </a:r>
            <a:r>
              <a:rPr lang="it-IT" dirty="0"/>
              <a:t> tutti i tipi di nuove funzionalità nelle pagine Web e CGI è diventato </a:t>
            </a:r>
            <a:r>
              <a:rPr lang="it-IT" sz="1600" dirty="0"/>
              <a:t>rapidamente</a:t>
            </a:r>
            <a:r>
              <a:rPr lang="it-IT" dirty="0"/>
              <a:t> un de facto standard, implementato su dozzine di web server.</a:t>
            </a:r>
          </a:p>
          <a:p>
            <a:r>
              <a:rPr lang="it-IT" dirty="0"/>
              <a:t>1 </a:t>
            </a:r>
            <a:r>
              <a:rPr lang="it-IT" dirty="0" err="1"/>
              <a:t>child</a:t>
            </a:r>
            <a:r>
              <a:rPr lang="it-IT" dirty="0"/>
              <a:t> per ogni richiesta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Cosa sono le Web Application?</a:t>
            </a:r>
          </a:p>
        </p:txBody>
      </p:sp>
      <p:pic>
        <p:nvPicPr>
          <p:cNvPr id="5" name="Immagine 4" descr="Cit. [1]&#10;">
            <a:extLst>
              <a:ext uri="{FF2B5EF4-FFF2-40B4-BE49-F238E27FC236}">
                <a16:creationId xmlns:a16="http://schemas.microsoft.com/office/drawing/2014/main" id="{D59D1D37-C051-0662-48B3-B826990D5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142" y="2749135"/>
            <a:ext cx="5031716" cy="16772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B8A1C4-A016-1D23-82D1-1B8BE51FEDBB}"/>
              </a:ext>
            </a:extLst>
          </p:cNvPr>
          <p:cNvSpPr txBox="1"/>
          <p:nvPr/>
        </p:nvSpPr>
        <p:spPr>
          <a:xfrm>
            <a:off x="293298" y="4822166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105429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4AF1D38-0B87-D97E-3610-35D9174B6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50" y="361950"/>
            <a:ext cx="69977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6712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testo, monitor, screenshot, nero&#10;&#10;Descrizione generata automaticamente">
            <a:extLst>
              <a:ext uri="{FF2B5EF4-FFF2-40B4-BE49-F238E27FC236}">
                <a16:creationId xmlns:a16="http://schemas.microsoft.com/office/drawing/2014/main" id="{52A3D7CE-42BE-DBA5-01A7-AF1437CC3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88" y="0"/>
            <a:ext cx="703742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6984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A4435D-BE52-425B-6C7D-C269BC236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3678684-AC89-6153-CE05-AE37124EAA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, monitor, screenshot, schermo&#10;&#10;Descrizione generata automaticamente">
            <a:extLst>
              <a:ext uri="{FF2B5EF4-FFF2-40B4-BE49-F238E27FC236}">
                <a16:creationId xmlns:a16="http://schemas.microsoft.com/office/drawing/2014/main" id="{CEEB4A19-E59D-C985-6FCE-C2D69B595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517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Esercizi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34873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5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Esercizio</a:t>
            </a:r>
            <a:r>
              <a:rPr lang="en" dirty="0"/>
              <a:t> 1</a:t>
            </a:r>
            <a:endParaRPr dirty="0"/>
          </a:p>
        </p:txBody>
      </p:sp>
      <p:sp>
        <p:nvSpPr>
          <p:cNvPr id="863" name="Google Shape;863;p51"/>
          <p:cNvSpPr txBox="1">
            <a:spLocks noGrp="1"/>
          </p:cNvSpPr>
          <p:nvPr>
            <p:ph type="subTitle" idx="1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Prova ad avviare il tuo progetto prova</a:t>
            </a:r>
            <a:endParaRPr dirty="0"/>
          </a:p>
        </p:txBody>
      </p:sp>
      <p:sp>
        <p:nvSpPr>
          <p:cNvPr id="864" name="Google Shape;864;p51"/>
          <p:cNvSpPr txBox="1">
            <a:spLocks noGrp="1"/>
          </p:cNvSpPr>
          <p:nvPr>
            <p:ph type="subTitle" idx="1"/>
          </p:nvPr>
        </p:nvSpPr>
        <p:spPr>
          <a:xfrm flipH="1">
            <a:off x="1456800" y="2887950"/>
            <a:ext cx="1960800" cy="5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</a:rPr>
              <a:t>___</a:t>
            </a:r>
            <a:endParaRPr sz="4800">
              <a:solidFill>
                <a:schemeClr val="dk2"/>
              </a:solidFill>
            </a:endParaRPr>
          </a:p>
        </p:txBody>
      </p:sp>
      <p:pic>
        <p:nvPicPr>
          <p:cNvPr id="865" name="Google Shape;86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650" y="2689849"/>
            <a:ext cx="4361349" cy="2453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6" name="Google Shape;866;p51"/>
          <p:cNvGrpSpPr/>
          <p:nvPr/>
        </p:nvGrpSpPr>
        <p:grpSpPr>
          <a:xfrm>
            <a:off x="8129098" y="1240508"/>
            <a:ext cx="1015038" cy="1948298"/>
            <a:chOff x="7397009" y="1731193"/>
            <a:chExt cx="1781706" cy="3419867"/>
          </a:xfrm>
        </p:grpSpPr>
        <p:sp>
          <p:nvSpPr>
            <p:cNvPr id="867" name="Google Shape;867;p51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1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1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1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1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1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1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1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1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1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1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1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1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1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1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1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1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1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1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1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1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1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1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1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83655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5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Esercizio</a:t>
            </a:r>
            <a:r>
              <a:rPr lang="en" dirty="0"/>
              <a:t> 2</a:t>
            </a:r>
            <a:endParaRPr dirty="0"/>
          </a:p>
        </p:txBody>
      </p:sp>
      <p:sp>
        <p:nvSpPr>
          <p:cNvPr id="863" name="Google Shape;863;p51"/>
          <p:cNvSpPr txBox="1">
            <a:spLocks noGrp="1"/>
          </p:cNvSpPr>
          <p:nvPr>
            <p:ph type="subTitle" idx="1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Prova a creare la tua </a:t>
            </a:r>
            <a:r>
              <a:rPr lang="it-IT" dirty="0" err="1"/>
              <a:t>url</a:t>
            </a:r>
            <a:r>
              <a:rPr lang="it-IT" dirty="0"/>
              <a:t> restituendo una pagina con il tuo nome</a:t>
            </a:r>
            <a:endParaRPr dirty="0"/>
          </a:p>
        </p:txBody>
      </p:sp>
      <p:sp>
        <p:nvSpPr>
          <p:cNvPr id="864" name="Google Shape;864;p51"/>
          <p:cNvSpPr txBox="1">
            <a:spLocks noGrp="1"/>
          </p:cNvSpPr>
          <p:nvPr>
            <p:ph type="subTitle" idx="1"/>
          </p:nvPr>
        </p:nvSpPr>
        <p:spPr>
          <a:xfrm flipH="1">
            <a:off x="1456800" y="2887950"/>
            <a:ext cx="1960800" cy="5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dk2"/>
                </a:solidFill>
              </a:rPr>
              <a:t>___</a:t>
            </a:r>
            <a:endParaRPr sz="4800" dirty="0">
              <a:solidFill>
                <a:schemeClr val="dk2"/>
              </a:solidFill>
            </a:endParaRPr>
          </a:p>
        </p:txBody>
      </p:sp>
      <p:pic>
        <p:nvPicPr>
          <p:cNvPr id="865" name="Google Shape;86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650" y="2689849"/>
            <a:ext cx="4361349" cy="2453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6" name="Google Shape;866;p51"/>
          <p:cNvGrpSpPr/>
          <p:nvPr/>
        </p:nvGrpSpPr>
        <p:grpSpPr>
          <a:xfrm>
            <a:off x="8129098" y="1240508"/>
            <a:ext cx="1015038" cy="1948298"/>
            <a:chOff x="7397009" y="1731193"/>
            <a:chExt cx="1781706" cy="3419867"/>
          </a:xfrm>
        </p:grpSpPr>
        <p:sp>
          <p:nvSpPr>
            <p:cNvPr id="867" name="Google Shape;867;p51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1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1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1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1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1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1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1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1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1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1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1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1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1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1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1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1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1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1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1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1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1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1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1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363731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5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Esercizio</a:t>
            </a:r>
            <a:r>
              <a:rPr lang="en" dirty="0"/>
              <a:t> 3</a:t>
            </a:r>
            <a:endParaRPr dirty="0"/>
          </a:p>
        </p:txBody>
      </p:sp>
      <p:sp>
        <p:nvSpPr>
          <p:cNvPr id="863" name="Google Shape;863;p51"/>
          <p:cNvSpPr txBox="1">
            <a:spLocks noGrp="1"/>
          </p:cNvSpPr>
          <p:nvPr>
            <p:ph type="subTitle" idx="1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Crea una pagina </a:t>
            </a:r>
            <a:r>
              <a:rPr lang="it-IT" dirty="0" err="1"/>
              <a:t>get</a:t>
            </a:r>
            <a:r>
              <a:rPr lang="it-IT" dirty="0"/>
              <a:t> che restituisca la pagina utilizzando bootstrap</a:t>
            </a:r>
            <a:endParaRPr dirty="0"/>
          </a:p>
        </p:txBody>
      </p:sp>
      <p:sp>
        <p:nvSpPr>
          <p:cNvPr id="864" name="Google Shape;864;p51"/>
          <p:cNvSpPr txBox="1">
            <a:spLocks noGrp="1"/>
          </p:cNvSpPr>
          <p:nvPr>
            <p:ph type="subTitle" idx="1"/>
          </p:nvPr>
        </p:nvSpPr>
        <p:spPr>
          <a:xfrm flipH="1">
            <a:off x="1456800" y="2887950"/>
            <a:ext cx="1960800" cy="5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</a:rPr>
              <a:t>___</a:t>
            </a:r>
            <a:endParaRPr sz="4800">
              <a:solidFill>
                <a:schemeClr val="dk2"/>
              </a:solidFill>
            </a:endParaRPr>
          </a:p>
        </p:txBody>
      </p:sp>
      <p:pic>
        <p:nvPicPr>
          <p:cNvPr id="865" name="Google Shape;86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650" y="2689849"/>
            <a:ext cx="4361349" cy="2453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6" name="Google Shape;866;p51"/>
          <p:cNvGrpSpPr/>
          <p:nvPr/>
        </p:nvGrpSpPr>
        <p:grpSpPr>
          <a:xfrm>
            <a:off x="8129098" y="1240508"/>
            <a:ext cx="1015038" cy="1948298"/>
            <a:chOff x="7397009" y="1731193"/>
            <a:chExt cx="1781706" cy="3419867"/>
          </a:xfrm>
        </p:grpSpPr>
        <p:sp>
          <p:nvSpPr>
            <p:cNvPr id="867" name="Google Shape;867;p51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1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1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1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1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1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1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1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1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1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1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1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1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1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1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1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1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1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1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1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1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1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1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1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245652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Approfondimento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8104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5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Esercizio</a:t>
            </a:r>
            <a:r>
              <a:rPr lang="en" dirty="0"/>
              <a:t> 4</a:t>
            </a:r>
            <a:endParaRPr dirty="0"/>
          </a:p>
        </p:txBody>
      </p:sp>
      <p:sp>
        <p:nvSpPr>
          <p:cNvPr id="863" name="Google Shape;863;p51"/>
          <p:cNvSpPr txBox="1">
            <a:spLocks noGrp="1"/>
          </p:cNvSpPr>
          <p:nvPr>
            <p:ph type="subTitle" idx="1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Prova a creare la tua </a:t>
            </a:r>
            <a:r>
              <a:rPr lang="it-IT" dirty="0" err="1"/>
              <a:t>url</a:t>
            </a:r>
            <a:r>
              <a:rPr lang="it-IT" dirty="0"/>
              <a:t> un parametro passato con il metodo POST</a:t>
            </a:r>
            <a:endParaRPr dirty="0"/>
          </a:p>
        </p:txBody>
      </p:sp>
      <p:sp>
        <p:nvSpPr>
          <p:cNvPr id="864" name="Google Shape;864;p51"/>
          <p:cNvSpPr txBox="1">
            <a:spLocks noGrp="1"/>
          </p:cNvSpPr>
          <p:nvPr>
            <p:ph type="subTitle" idx="1"/>
          </p:nvPr>
        </p:nvSpPr>
        <p:spPr>
          <a:xfrm flipH="1">
            <a:off x="1456800" y="2887950"/>
            <a:ext cx="1960800" cy="5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</a:rPr>
              <a:t>___</a:t>
            </a:r>
            <a:endParaRPr sz="4800">
              <a:solidFill>
                <a:schemeClr val="dk2"/>
              </a:solidFill>
            </a:endParaRPr>
          </a:p>
        </p:txBody>
      </p:sp>
      <p:pic>
        <p:nvPicPr>
          <p:cNvPr id="865" name="Google Shape;86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650" y="2689849"/>
            <a:ext cx="4361349" cy="2453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6" name="Google Shape;866;p51"/>
          <p:cNvGrpSpPr/>
          <p:nvPr/>
        </p:nvGrpSpPr>
        <p:grpSpPr>
          <a:xfrm>
            <a:off x="8129098" y="1240508"/>
            <a:ext cx="1015038" cy="1948298"/>
            <a:chOff x="7397009" y="1731193"/>
            <a:chExt cx="1781706" cy="3419867"/>
          </a:xfrm>
        </p:grpSpPr>
        <p:sp>
          <p:nvSpPr>
            <p:cNvPr id="867" name="Google Shape;867;p51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1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1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1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1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1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1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1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1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1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1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1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1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1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1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1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1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1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1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1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1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1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1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1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851165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2"/>
          <p:cNvSpPr txBox="1">
            <a:spLocks noGrp="1"/>
          </p:cNvSpPr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99" name="Google Shape;899;p52"/>
          <p:cNvSpPr txBox="1">
            <a:spLocks noGrp="1"/>
          </p:cNvSpPr>
          <p:nvPr>
            <p:ph type="subTitle" idx="1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dirty="0"/>
              <a:t>Java ha riutilizzato lo stesso concetto delle CGI</a:t>
            </a:r>
          </a:p>
          <a:p>
            <a:r>
              <a:rPr lang="it-IT" dirty="0"/>
              <a:t>Lo step evolutivo è arrivato con sfruttando i </a:t>
            </a:r>
            <a:r>
              <a:rPr lang="it-IT" dirty="0" err="1"/>
              <a:t>thead</a:t>
            </a:r>
            <a:r>
              <a:rPr lang="it-IT" dirty="0"/>
              <a:t>.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sono le Web Application?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B8A1C4-A016-1D23-82D1-1B8BE51FEDBB}"/>
              </a:ext>
            </a:extLst>
          </p:cNvPr>
          <p:cNvSpPr txBox="1"/>
          <p:nvPr/>
        </p:nvSpPr>
        <p:spPr>
          <a:xfrm>
            <a:off x="293298" y="4822166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[1]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1EAC49C9-E1E4-19A9-AF4C-EE0DCAFC0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929" y="2557887"/>
            <a:ext cx="4088142" cy="186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4528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5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Citation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55"/>
          <p:cNvSpPr txBox="1">
            <a:spLocks noGrp="1"/>
          </p:cNvSpPr>
          <p:nvPr>
            <p:ph type="body" idx="4294967295"/>
          </p:nvPr>
        </p:nvSpPr>
        <p:spPr>
          <a:xfrm>
            <a:off x="1220500" y="1415849"/>
            <a:ext cx="7047300" cy="30181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t-IT" sz="900" dirty="0">
                <a:latin typeface="Times New Roman" panose="02020603050405020304" pitchFamily="18" charset="0"/>
              </a:rPr>
              <a:t>Java™ </a:t>
            </a:r>
            <a:r>
              <a:rPr lang="it-IT" sz="900" dirty="0" err="1">
                <a:latin typeface="Times New Roman" panose="02020603050405020304" pitchFamily="18" charset="0"/>
              </a:rPr>
              <a:t>Servlet</a:t>
            </a:r>
            <a:r>
              <a:rPr lang="it-IT" sz="900" dirty="0">
                <a:latin typeface="Times New Roman" panose="02020603050405020304" pitchFamily="18" charset="0"/>
              </a:rPr>
              <a:t> Programming, </a:t>
            </a:r>
            <a:r>
              <a:rPr lang="it-IT" sz="900" dirty="0" err="1">
                <a:latin typeface="Times New Roman" panose="02020603050405020304" pitchFamily="18" charset="0"/>
              </a:rPr>
              <a:t>eMatter</a:t>
            </a:r>
            <a:r>
              <a:rPr lang="it-IT" sz="900" dirty="0">
                <a:latin typeface="Times New Roman" panose="02020603050405020304" pitchFamily="18" charset="0"/>
              </a:rPr>
              <a:t> Edition, Copyright © 2000 O’Reilly &amp; Associates.</a:t>
            </a:r>
          </a:p>
          <a:p>
            <a:pPr marL="228600" lvl="0" indent="-2286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t-IT" sz="900" dirty="0">
                <a:latin typeface="Times New Roman" panose="02020603050405020304" pitchFamily="18" charset="0"/>
                <a:sym typeface="Arial"/>
              </a:rPr>
              <a:t>https://</a:t>
            </a:r>
            <a:r>
              <a:rPr lang="it-IT" sz="900" dirty="0" err="1">
                <a:latin typeface="Times New Roman" panose="02020603050405020304" pitchFamily="18" charset="0"/>
                <a:sym typeface="Arial"/>
              </a:rPr>
              <a:t>riptutorial.com</a:t>
            </a:r>
            <a:r>
              <a:rPr lang="it-IT" sz="900" dirty="0">
                <a:latin typeface="Times New Roman" panose="02020603050405020304" pitchFamily="18" charset="0"/>
                <a:sym typeface="Arial"/>
              </a:rPr>
              <a:t>/Download/apache-</a:t>
            </a:r>
            <a:r>
              <a:rPr lang="it-IT" sz="900" dirty="0" err="1">
                <a:latin typeface="Times New Roman" panose="02020603050405020304" pitchFamily="18" charset="0"/>
                <a:sym typeface="Arial"/>
              </a:rPr>
              <a:t>maven</a:t>
            </a:r>
            <a:r>
              <a:rPr lang="it-IT" sz="900" dirty="0">
                <a:latin typeface="Times New Roman" panose="02020603050405020304" pitchFamily="18" charset="0"/>
                <a:sym typeface="Arial"/>
              </a:rPr>
              <a:t>-</a:t>
            </a:r>
            <a:r>
              <a:rPr lang="it-IT" sz="900" dirty="0" err="1">
                <a:latin typeface="Times New Roman" panose="02020603050405020304" pitchFamily="18" charset="0"/>
                <a:sym typeface="Arial"/>
              </a:rPr>
              <a:t>it.pdf</a:t>
            </a:r>
            <a:endParaRPr sz="900" dirty="0">
              <a:latin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8"/>
          <p:cNvSpPr txBox="1">
            <a:spLocks noGrp="1"/>
          </p:cNvSpPr>
          <p:nvPr>
            <p:ph type="subTitle" idx="1"/>
          </p:nvPr>
        </p:nvSpPr>
        <p:spPr>
          <a:xfrm flipH="1">
            <a:off x="720000" y="1414730"/>
            <a:ext cx="7704000" cy="3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Le </a:t>
            </a:r>
            <a:r>
              <a:rPr lang="it-IT" dirty="0" err="1"/>
              <a:t>servlet</a:t>
            </a:r>
            <a:r>
              <a:rPr lang="it-IT" dirty="0"/>
              <a:t> consistono in delle classi Java che vengono eseguite in server web (</a:t>
            </a:r>
            <a:r>
              <a:rPr lang="it-IT" dirty="0" err="1"/>
              <a:t>Tomacat</a:t>
            </a:r>
            <a:r>
              <a:rPr lang="it-IT" dirty="0"/>
              <a:t> – </a:t>
            </a:r>
            <a:r>
              <a:rPr lang="it-IT" dirty="0" err="1"/>
              <a:t>Glassfish</a:t>
            </a:r>
            <a:r>
              <a:rPr lang="it-IT" dirty="0"/>
              <a:t>- </a:t>
            </a:r>
            <a:r>
              <a:rPr lang="it-IT" dirty="0" err="1"/>
              <a:t>ecc</a:t>
            </a:r>
            <a:r>
              <a:rPr lang="it-IT" dirty="0"/>
              <a:t>) opportunamente predisposti (</a:t>
            </a:r>
            <a:r>
              <a:rPr lang="it-IT" dirty="0" err="1"/>
              <a:t>servlet</a:t>
            </a:r>
            <a:r>
              <a:rPr lang="it-IT" dirty="0"/>
              <a:t> containers).</a:t>
            </a:r>
          </a:p>
          <a:p>
            <a:pPr lvl="0"/>
            <a:r>
              <a:rPr lang="it-IT" dirty="0"/>
              <a:t>Esse sono sono fruibili all’esterno come risorse web standard (URL).</a:t>
            </a:r>
          </a:p>
          <a:p>
            <a:pPr lvl="0"/>
            <a:r>
              <a:rPr lang="it-IT" dirty="0"/>
              <a:t>Esse inoltre utilizzabili attraverso le </a:t>
            </a:r>
            <a:r>
              <a:rPr lang="it-IT" dirty="0" err="1"/>
              <a:t>request</a:t>
            </a:r>
            <a:r>
              <a:rPr lang="it-IT" dirty="0"/>
              <a:t>/</a:t>
            </a:r>
            <a:r>
              <a:rPr lang="it-IT" dirty="0" err="1"/>
              <a:t>response</a:t>
            </a:r>
            <a:r>
              <a:rPr lang="it-IT" dirty="0"/>
              <a:t>: quando l’utente esegue una richiesta tramite URL, il server attiva la </a:t>
            </a:r>
            <a:r>
              <a:rPr lang="it-IT" dirty="0" err="1"/>
              <a:t>servlet</a:t>
            </a:r>
            <a:r>
              <a:rPr lang="it-IT" dirty="0"/>
              <a:t>, la esegue, e ne restituisce una risposta come contenuto della risorsa.</a:t>
            </a:r>
          </a:p>
          <a:p>
            <a:pPr lvl="0"/>
            <a:r>
              <a:rPr lang="it-IT" dirty="0"/>
              <a:t>All’interno delle </a:t>
            </a:r>
            <a:r>
              <a:rPr lang="it-IT" dirty="0" err="1"/>
              <a:t>servlet</a:t>
            </a:r>
            <a:r>
              <a:rPr lang="it-IT" dirty="0"/>
              <a:t> si può far uso di tutte le librerie e le utilità del linguaggio JAVA, tra cui la connessione a tutti i DBMS tramite JDBC, ecc.</a:t>
            </a:r>
          </a:p>
        </p:txBody>
      </p:sp>
      <p:sp>
        <p:nvSpPr>
          <p:cNvPr id="4" name="Titolo 2">
            <a:extLst>
              <a:ext uri="{FF2B5EF4-FFF2-40B4-BE49-F238E27FC236}">
                <a16:creationId xmlns:a16="http://schemas.microsoft.com/office/drawing/2014/main" id="{B337F784-9107-B4E7-95C6-38853E5CB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Cosa sono le Web Application?</a:t>
            </a:r>
          </a:p>
        </p:txBody>
      </p:sp>
    </p:spTree>
    <p:extLst>
      <p:ext uri="{BB962C8B-B14F-4D97-AF65-F5344CB8AC3E}">
        <p14:creationId xmlns:p14="http://schemas.microsoft.com/office/powerpoint/2010/main" val="2866384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 Servlet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0418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dirty="0"/>
              <a:t>HTTP è un protocollo semplice e senza stato. Un client, come un browser Web, effettua una richiesta, il server Web risponde e la transazione viene eseguita.</a:t>
            </a:r>
          </a:p>
          <a:p>
            <a:r>
              <a:rPr lang="it-IT" dirty="0"/>
              <a:t>Quando il client invia una </a:t>
            </a:r>
            <a:r>
              <a:rPr lang="it-IT" b="1" dirty="0"/>
              <a:t>richiesta</a:t>
            </a:r>
            <a:r>
              <a:rPr lang="it-IT" dirty="0"/>
              <a:t>, la prima cosa che specifica è un comando HTTP, chiamato metodo, che dice al server il tipo di azione che vuole venga eseguita:</a:t>
            </a:r>
            <a:br>
              <a:rPr lang="it-IT" dirty="0"/>
            </a:br>
            <a:r>
              <a:rPr lang="it-IT" dirty="0"/>
              <a:t>	</a:t>
            </a:r>
            <a:r>
              <a:rPr lang="it-IT" dirty="0">
                <a:effectLst/>
                <a:latin typeface="Times New Roman" panose="02020603050405020304" pitchFamily="18" charset="0"/>
              </a:rPr>
              <a:t>GET /</a:t>
            </a:r>
            <a:r>
              <a:rPr lang="it-IT" dirty="0" err="1">
                <a:effectLst/>
                <a:latin typeface="Times New Roman" panose="02020603050405020304" pitchFamily="18" charset="0"/>
              </a:rPr>
              <a:t>intro.html</a:t>
            </a:r>
            <a:r>
              <a:rPr lang="it-IT" dirty="0">
                <a:effectLst/>
                <a:latin typeface="Times New Roman" panose="02020603050405020304" pitchFamily="18" charset="0"/>
              </a:rPr>
              <a:t> HTTP/1.0</a:t>
            </a:r>
          </a:p>
          <a:p>
            <a:endParaRPr lang="it-IT" dirty="0">
              <a:effectLst/>
              <a:latin typeface="Times New Roman" panose="02020603050405020304" pitchFamily="18" charset="0"/>
            </a:endParaRPr>
          </a:p>
          <a:p>
            <a:r>
              <a:rPr lang="it-IT" dirty="0"/>
              <a:t>Nel </a:t>
            </a:r>
            <a:r>
              <a:rPr lang="it-IT" dirty="0" err="1"/>
              <a:t>header</a:t>
            </a:r>
            <a:r>
              <a:rPr lang="it-IT" dirty="0"/>
              <a:t> troviamo:</a:t>
            </a:r>
          </a:p>
          <a:p>
            <a:pPr marL="114300" indent="0">
              <a:buNone/>
            </a:pPr>
            <a:r>
              <a:rPr lang="it-IT" dirty="0">
                <a:effectLst/>
                <a:latin typeface="Times New Roman" panose="02020603050405020304" pitchFamily="18" charset="0"/>
              </a:rPr>
              <a:t>	User-Agent: Mozilla/4.0 (</a:t>
            </a:r>
            <a:r>
              <a:rPr lang="it-IT" dirty="0" err="1">
                <a:effectLst/>
                <a:latin typeface="Times New Roman" panose="02020603050405020304" pitchFamily="18" charset="0"/>
              </a:rPr>
              <a:t>compatible</a:t>
            </a:r>
            <a:r>
              <a:rPr lang="it-IT" dirty="0">
                <a:effectLst/>
                <a:latin typeface="Times New Roman" panose="02020603050405020304" pitchFamily="18" charset="0"/>
              </a:rPr>
              <a:t>; MSIE 4.0; Windows 95)</a:t>
            </a:r>
            <a:br>
              <a:rPr lang="it-IT" dirty="0"/>
            </a:br>
            <a:r>
              <a:rPr lang="it-IT" dirty="0"/>
              <a:t>	</a:t>
            </a:r>
            <a:r>
              <a:rPr lang="it-IT" dirty="0" err="1">
                <a:effectLst/>
                <a:latin typeface="Times New Roman" panose="02020603050405020304" pitchFamily="18" charset="0"/>
              </a:rPr>
              <a:t>Accept</a:t>
            </a:r>
            <a:r>
              <a:rPr lang="it-IT" dirty="0">
                <a:effectLst/>
                <a:latin typeface="Times New Roman" panose="02020603050405020304" pitchFamily="18" charset="0"/>
              </a:rPr>
              <a:t>: image/gif, image/jpeg, text/*, */*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HTTP </a:t>
            </a:r>
            <a:r>
              <a:rPr lang="it-IT" dirty="0" err="1"/>
              <a:t>Servlet</a:t>
            </a:r>
            <a:r>
              <a:rPr lang="it-IT" dirty="0"/>
              <a:t> Basics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B8A1C4-A016-1D23-82D1-1B8BE51FEDBB}"/>
              </a:ext>
            </a:extLst>
          </p:cNvPr>
          <p:cNvSpPr txBox="1"/>
          <p:nvPr/>
        </p:nvSpPr>
        <p:spPr>
          <a:xfrm>
            <a:off x="293298" y="4822166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139100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dirty="0"/>
              <a:t>Come risposta da parte del server può essere ad esempio</a:t>
            </a:r>
            <a:r>
              <a:rPr lang="it-IT" dirty="0">
                <a:effectLst/>
                <a:latin typeface="Times New Roman" panose="02020603050405020304" pitchFamily="18" charset="0"/>
              </a:rPr>
              <a:t>:</a:t>
            </a:r>
            <a:br>
              <a:rPr lang="it-IT" dirty="0">
                <a:effectLst/>
                <a:latin typeface="Times New Roman" panose="02020603050405020304" pitchFamily="18" charset="0"/>
              </a:rPr>
            </a:br>
            <a:r>
              <a:rPr lang="it-IT" dirty="0">
                <a:effectLst/>
                <a:latin typeface="Times New Roman" panose="02020603050405020304" pitchFamily="18" charset="0"/>
              </a:rPr>
              <a:t>HTTP/1.0 200 OK</a:t>
            </a:r>
            <a:br>
              <a:rPr lang="it-IT" dirty="0">
                <a:effectLst/>
                <a:latin typeface="Times New Roman" panose="02020603050405020304" pitchFamily="18" charset="0"/>
              </a:rPr>
            </a:br>
            <a:endParaRPr lang="it-IT" dirty="0">
              <a:effectLst/>
              <a:latin typeface="Times New Roman" panose="02020603050405020304" pitchFamily="18" charset="0"/>
            </a:endParaRPr>
          </a:p>
          <a:p>
            <a:r>
              <a:rPr lang="it-IT" dirty="0"/>
              <a:t>Tra gli altri codici di risposta possiamo trovare :</a:t>
            </a:r>
          </a:p>
          <a:p>
            <a:pPr lvl="1" algn="l"/>
            <a:r>
              <a:rPr lang="it-IT" dirty="0"/>
              <a:t>401 /403 </a:t>
            </a:r>
            <a:r>
              <a:rPr lang="it-IT" dirty="0" err="1"/>
              <a:t>Unauthorized</a:t>
            </a:r>
            <a:r>
              <a:rPr lang="it-IT" dirty="0"/>
              <a:t>.</a:t>
            </a:r>
          </a:p>
          <a:p>
            <a:pPr lvl="1" algn="l"/>
            <a:r>
              <a:rPr lang="it-IT" dirty="0"/>
              <a:t>404 Not </a:t>
            </a:r>
            <a:r>
              <a:rPr lang="it-IT" dirty="0" err="1"/>
              <a:t>Found</a:t>
            </a:r>
            <a:r>
              <a:rPr lang="it-IT" dirty="0"/>
              <a:t>.</a:t>
            </a:r>
          </a:p>
          <a:p>
            <a:pPr lvl="1" algn="l"/>
            <a:r>
              <a:rPr lang="it-IT" dirty="0"/>
              <a:t>500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an </a:t>
            </a:r>
            <a:r>
              <a:rPr lang="it-IT" dirty="0" err="1"/>
              <a:t>error</a:t>
            </a:r>
            <a:r>
              <a:rPr lang="it-IT" dirty="0"/>
              <a:t> on the server and the </a:t>
            </a:r>
            <a:r>
              <a:rPr lang="it-IT" dirty="0" err="1"/>
              <a:t>request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be </a:t>
            </a:r>
            <a:r>
              <a:rPr lang="it-IT" dirty="0" err="1"/>
              <a:t>completed</a:t>
            </a:r>
            <a:r>
              <a:rPr lang="it-IT" dirty="0"/>
              <a:t>.</a:t>
            </a:r>
          </a:p>
          <a:p>
            <a:pPr marL="596900" lvl="1" indent="0" algn="l">
              <a:buNone/>
            </a:pPr>
            <a:endParaRPr lang="it-IT" dirty="0"/>
          </a:p>
          <a:p>
            <a:r>
              <a:rPr lang="it-IT" dirty="0"/>
              <a:t>Il metodo GET è progettato per ottenere informazioni (un documento, un grafico o i risultati di una query di database), mentre il metodo POST è progettato per pubblicare informazioni (un numero di carta di credito, alcuni nuovi dati del grafico o informazioni che devono essere memorizzate in una banca dati).</a:t>
            </a:r>
            <a:br>
              <a:rPr lang="it-IT" dirty="0"/>
            </a:br>
            <a:endParaRPr lang="it-IT" dirty="0"/>
          </a:p>
          <a:p>
            <a:pPr lvl="1"/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HTTP </a:t>
            </a:r>
            <a:r>
              <a:rPr lang="it-IT" dirty="0" err="1"/>
              <a:t>Servlet</a:t>
            </a:r>
            <a:r>
              <a:rPr lang="it-IT" dirty="0"/>
              <a:t> Basics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B8A1C4-A016-1D23-82D1-1B8BE51FEDBB}"/>
              </a:ext>
            </a:extLst>
          </p:cNvPr>
          <p:cNvSpPr txBox="1"/>
          <p:nvPr/>
        </p:nvSpPr>
        <p:spPr>
          <a:xfrm>
            <a:off x="293298" y="4822166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38705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F36C5811-13FA-963B-38A2-213F1DC2A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20000" y="1414731"/>
            <a:ext cx="7704000" cy="3011643"/>
          </a:xfrm>
        </p:spPr>
        <p:txBody>
          <a:bodyPr/>
          <a:lstStyle/>
          <a:p>
            <a:r>
              <a:rPr lang="it-IT" dirty="0"/>
              <a:t>A differenza di un normale programma Java una </a:t>
            </a:r>
            <a:r>
              <a:rPr lang="it-IT" dirty="0" err="1"/>
              <a:t>servlet</a:t>
            </a:r>
            <a:r>
              <a:rPr lang="it-IT" dirty="0"/>
              <a:t> non ha un metodo </a:t>
            </a:r>
            <a:r>
              <a:rPr lang="it-IT" dirty="0" err="1"/>
              <a:t>main</a:t>
            </a:r>
            <a:r>
              <a:rPr lang="it-IT" dirty="0"/>
              <a:t>(). Invece, alcuni metodi di un </a:t>
            </a:r>
            <a:r>
              <a:rPr lang="it-IT" dirty="0" err="1"/>
              <a:t>servlet</a:t>
            </a:r>
            <a:r>
              <a:rPr lang="it-IT" dirty="0"/>
              <a:t> vengono invocati dal server nel processo di gestione delle richieste. Ogni volta che il server invia una richiesta a un </a:t>
            </a:r>
            <a:r>
              <a:rPr lang="it-IT" dirty="0" err="1"/>
              <a:t>servlet</a:t>
            </a:r>
            <a:r>
              <a:rPr lang="it-IT" dirty="0"/>
              <a:t>, richiama il metodo service() del </a:t>
            </a:r>
            <a:r>
              <a:rPr lang="it-IT" dirty="0" err="1"/>
              <a:t>servlet</a:t>
            </a:r>
            <a:r>
              <a:rPr lang="it-IT" dirty="0"/>
              <a:t>.</a:t>
            </a:r>
          </a:p>
          <a:p>
            <a:endParaRPr lang="it-IT" dirty="0"/>
          </a:p>
          <a:p>
            <a:pPr marL="114300" indent="0">
              <a:buNone/>
            </a:pPr>
            <a:br>
              <a:rPr lang="it-IT" dirty="0"/>
            </a:br>
            <a:endParaRPr lang="it-IT" dirty="0"/>
          </a:p>
          <a:p>
            <a:pPr lvl="1"/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C241545-EA7D-D838-2117-27B3F56E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50" y="343199"/>
            <a:ext cx="6588000" cy="1071531"/>
          </a:xfrm>
        </p:spPr>
        <p:txBody>
          <a:bodyPr/>
          <a:lstStyle/>
          <a:p>
            <a:r>
              <a:rPr lang="it-IT" dirty="0"/>
              <a:t>HTTP </a:t>
            </a:r>
            <a:r>
              <a:rPr lang="it-IT" dirty="0" err="1"/>
              <a:t>Servlet</a:t>
            </a:r>
            <a:r>
              <a:rPr lang="it-IT" dirty="0"/>
              <a:t> Basics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B8A1C4-A016-1D23-82D1-1B8BE51FEDBB}"/>
              </a:ext>
            </a:extLst>
          </p:cNvPr>
          <p:cNvSpPr txBox="1"/>
          <p:nvPr/>
        </p:nvSpPr>
        <p:spPr>
          <a:xfrm>
            <a:off x="293298" y="4822166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[1]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E505941-050B-CA24-ECCC-8CEF12E89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895" y="2340788"/>
            <a:ext cx="5150209" cy="197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31703"/>
      </p:ext>
    </p:extLst>
  </p:cSld>
  <p:clrMapOvr>
    <a:masterClrMapping/>
  </p:clrMapOvr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2666</TotalTime>
  <Words>1285</Words>
  <Application>Microsoft Macintosh PowerPoint</Application>
  <PresentationFormat>Presentazione su schermo (16:9)</PresentationFormat>
  <Paragraphs>135</Paragraphs>
  <Slides>40</Slides>
  <Notes>18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40</vt:i4>
      </vt:variant>
    </vt:vector>
  </HeadingPairs>
  <TitlesOfParts>
    <vt:vector size="56" baseType="lpstr">
      <vt:lpstr>CourierNewPSMT</vt:lpstr>
      <vt:lpstr>Anaheim</vt:lpstr>
      <vt:lpstr>Aharoni</vt:lpstr>
      <vt:lpstr>Proxima Nova</vt:lpstr>
      <vt:lpstr>Times New Roman</vt:lpstr>
      <vt:lpstr>Courier New</vt:lpstr>
      <vt:lpstr>Arial</vt:lpstr>
      <vt:lpstr>Proxima Nova Semibold</vt:lpstr>
      <vt:lpstr>Nunito Light</vt:lpstr>
      <vt:lpstr>Roboto Condensed Light</vt:lpstr>
      <vt:lpstr>Roboto</vt:lpstr>
      <vt:lpstr>Overpass Mono</vt:lpstr>
      <vt:lpstr>Euphemia</vt:lpstr>
      <vt:lpstr>Raleway SemiBold</vt:lpstr>
      <vt:lpstr>Programming Lesson by Slidesgo</vt:lpstr>
      <vt:lpstr>Slidesgo Final Pages</vt:lpstr>
      <vt:lpstr>Materiale</vt:lpstr>
      <vt:lpstr>Tool consigliati</vt:lpstr>
      <vt:lpstr>Cosa sono le Web Application?</vt:lpstr>
      <vt:lpstr>Cosa sono le Web Application?</vt:lpstr>
      <vt:lpstr>Cosa sono le Web Application?</vt:lpstr>
      <vt:lpstr>Intro Servlet</vt:lpstr>
      <vt:lpstr>HTTP Servlet Basics</vt:lpstr>
      <vt:lpstr>HTTP Servlet Basics</vt:lpstr>
      <vt:lpstr>HTTP Servlet Basics</vt:lpstr>
      <vt:lpstr>HTTP Servlet Basics</vt:lpstr>
      <vt:lpstr>HTTP Servlet Basics</vt:lpstr>
      <vt:lpstr>Java EE</vt:lpstr>
      <vt:lpstr>Jakarta o Java Enterprise Edition</vt:lpstr>
      <vt:lpstr>Presentazione standard di PowerPoint</vt:lpstr>
      <vt:lpstr>Maven</vt:lpstr>
      <vt:lpstr>MAVEN</vt:lpstr>
      <vt:lpstr>MAVEN</vt:lpstr>
      <vt:lpstr>MAVEN</vt:lpstr>
      <vt:lpstr>MAVEN</vt:lpstr>
      <vt:lpstr>MAVEN</vt:lpstr>
      <vt:lpstr>MAVEN</vt:lpstr>
      <vt:lpstr>MAVEN</vt:lpstr>
      <vt:lpstr>MAVEN</vt:lpstr>
      <vt:lpstr>Presentazione standard di PowerPoint</vt:lpstr>
      <vt:lpstr>Scaricare Tomcat</vt:lpstr>
      <vt:lpstr>Come creare un progetto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Esercizi</vt:lpstr>
      <vt:lpstr>Esercizio 1</vt:lpstr>
      <vt:lpstr>Esercizio 2</vt:lpstr>
      <vt:lpstr>Esercizio 3</vt:lpstr>
      <vt:lpstr>Approfondimento</vt:lpstr>
      <vt:lpstr>Esercizio 4</vt:lpstr>
      <vt:lpstr>THANKS!</vt:lpstr>
      <vt:lpstr>Citation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LESSON</dc:title>
  <cp:lastModifiedBy>Alessandro Sallese</cp:lastModifiedBy>
  <cp:revision>29</cp:revision>
  <dcterms:modified xsi:type="dcterms:W3CDTF">2022-12-21T15:14:12Z</dcterms:modified>
</cp:coreProperties>
</file>